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activeX/activeX15.xml" ContentType="application/vnd.ms-office.activeX+xml"/>
  <Override PartName="/ppt/activeX/activeX15.bin" ContentType="application/vnd.ms-office.activeX"/>
  <Override PartName="/ppt/activeX/activeX16.xml" ContentType="application/vnd.ms-office.activeX+xml"/>
  <Override PartName="/ppt/activeX/activeX16.bin" ContentType="application/vnd.ms-office.activeX"/>
  <Override PartName="/ppt/activeX/activeX17.xml" ContentType="application/vnd.ms-office.activeX+xml"/>
  <Override PartName="/ppt/activeX/activeX17.bin" ContentType="application/vnd.ms-office.activeX"/>
  <Override PartName="/ppt/activeX/activeX18.xml" ContentType="application/vnd.ms-office.activeX+xml"/>
  <Override PartName="/ppt/activeX/activeX18.bin" ContentType="application/vnd.ms-office.activeX"/>
  <Override PartName="/ppt/activeX/activeX19.xml" ContentType="application/vnd.ms-office.activeX+xml"/>
  <Override PartName="/ppt/activeX/activeX19.bin" ContentType="application/vnd.ms-office.activeX"/>
  <Override PartName="/ppt/activeX/activeX20.xml" ContentType="application/vnd.ms-office.activeX+xml"/>
  <Override PartName="/ppt/activeX/activeX20.bin" ContentType="application/vnd.ms-office.activeX"/>
  <Override PartName="/ppt/activeX/activeX21.xml" ContentType="application/vnd.ms-office.activeX+xml"/>
  <Override PartName="/ppt/activeX/activeX21.bin" ContentType="application/vnd.ms-office.activeX"/>
  <Override PartName="/ppt/activeX/activeX22.xml" ContentType="application/vnd.ms-office.activeX+xml"/>
  <Override PartName="/ppt/activeX/activeX22.bin" ContentType="application/vnd.ms-office.activeX"/>
  <Override PartName="/ppt/activeX/activeX23.xml" ContentType="application/vnd.ms-office.activeX+xml"/>
  <Override PartName="/ppt/activeX/activeX23.bin" ContentType="application/vnd.ms-office.activeX"/>
  <Override PartName="/ppt/activeX/activeX24.xml" ContentType="application/vnd.ms-office.activeX+xml"/>
  <Override PartName="/ppt/activeX/activeX24.bin" ContentType="application/vnd.ms-office.activeX"/>
  <Override PartName="/ppt/activeX/activeX25.xml" ContentType="application/vnd.ms-office.activeX+xml"/>
  <Override PartName="/ppt/activeX/activeX25.bin" ContentType="application/vnd.ms-office.activeX"/>
  <Override PartName="/ppt/activeX/activeX26.xml" ContentType="application/vnd.ms-office.activeX+xml"/>
  <Override PartName="/ppt/activeX/activeX26.bin" ContentType="application/vnd.ms-office.activeX"/>
  <Override PartName="/ppt/activeX/activeX27.xml" ContentType="application/vnd.ms-office.activeX+xml"/>
  <Override PartName="/ppt/activeX/activeX27.bin" ContentType="application/vnd.ms-office.activeX"/>
  <Override PartName="/ppt/activeX/activeX28.xml" ContentType="application/vnd.ms-office.activeX+xml"/>
  <Override PartName="/ppt/activeX/activeX28.bin" ContentType="application/vnd.ms-office.activeX"/>
  <Override PartName="/ppt/activeX/activeX29.xml" ContentType="application/vnd.ms-office.activeX+xml"/>
  <Override PartName="/ppt/activeX/activeX29.bin" ContentType="application/vnd.ms-office.activeX"/>
  <Override PartName="/ppt/activeX/activeX30.xml" ContentType="application/vnd.ms-office.activeX+xml"/>
  <Override PartName="/ppt/activeX/activeX30.bin" ContentType="application/vnd.ms-office.activeX"/>
  <Override PartName="/ppt/activeX/activeX31.xml" ContentType="application/vnd.ms-office.activeX+xml"/>
  <Override PartName="/ppt/activeX/activeX31.bin" ContentType="application/vnd.ms-office.activeX"/>
  <Override PartName="/ppt/activeX/activeX32.xml" ContentType="application/vnd.ms-office.activeX+xml"/>
  <Override PartName="/ppt/activeX/activeX32.bin" ContentType="application/vnd.ms-office.activeX"/>
  <Override PartName="/ppt/activeX/activeX33.xml" ContentType="application/vnd.ms-office.activeX+xml"/>
  <Override PartName="/ppt/activeX/activeX33.bin" ContentType="application/vnd.ms-office.activeX"/>
  <Override PartName="/ppt/activeX/activeX34.xml" ContentType="application/vnd.ms-office.activeX+xml"/>
  <Override PartName="/ppt/activeX/activeX34.bin" ContentType="application/vnd.ms-office.activeX"/>
  <Override PartName="/ppt/activeX/activeX35.xml" ContentType="application/vnd.ms-office.activeX+xml"/>
  <Override PartName="/ppt/activeX/activeX35.bin" ContentType="application/vnd.ms-office.activeX"/>
  <Override PartName="/ppt/activeX/activeX36.xml" ContentType="application/vnd.ms-office.activeX+xml"/>
  <Override PartName="/ppt/activeX/activeX36.bin" ContentType="application/vnd.ms-office.activeX"/>
  <Override PartName="/ppt/activeX/activeX37.xml" ContentType="application/vnd.ms-office.activeX+xml"/>
  <Override PartName="/ppt/activeX/activeX37.bin" ContentType="application/vnd.ms-office.activeX"/>
  <Override PartName="/ppt/activeX/activeX38.xml" ContentType="application/vnd.ms-office.activeX+xml"/>
  <Override PartName="/ppt/activeX/activeX38.bin" ContentType="application/vnd.ms-office.activeX"/>
  <Override PartName="/ppt/activeX/activeX39.xml" ContentType="application/vnd.ms-office.activeX+xml"/>
  <Override PartName="/ppt/activeX/activeX39.bin" ContentType="application/vnd.ms-office.activeX"/>
  <Override PartName="/ppt/activeX/activeX40.xml" ContentType="application/vnd.ms-office.activeX+xml"/>
  <Override PartName="/ppt/activeX/activeX40.bin" ContentType="application/vnd.ms-office.activeX"/>
  <Override PartName="/ppt/activeX/activeX41.xml" ContentType="application/vnd.ms-office.activeX+xml"/>
  <Override PartName="/ppt/activeX/activeX41.bin" ContentType="application/vnd.ms-office.activeX"/>
  <Override PartName="/ppt/activeX/activeX42.xml" ContentType="application/vnd.ms-office.activeX+xml"/>
  <Override PartName="/ppt/activeX/activeX42.bin" ContentType="application/vnd.ms-office.activeX"/>
  <Override PartName="/ppt/activeX/activeX43.xml" ContentType="application/vnd.ms-office.activeX+xml"/>
  <Override PartName="/ppt/activeX/activeX43.bin" ContentType="application/vnd.ms-office.activeX"/>
  <Override PartName="/ppt/activeX/activeX44.xml" ContentType="application/vnd.ms-office.activeX+xml"/>
  <Override PartName="/ppt/activeX/activeX44.bin" ContentType="application/vnd.ms-office.activeX"/>
  <Override PartName="/ppt/activeX/activeX45.xml" ContentType="application/vnd.ms-office.activeX+xml"/>
  <Override PartName="/ppt/activeX/activeX45.bin" ContentType="application/vnd.ms-office.activeX"/>
  <Override PartName="/ppt/activeX/activeX46.xml" ContentType="application/vnd.ms-office.activeX+xml"/>
  <Override PartName="/ppt/activeX/activeX46.bin" ContentType="application/vnd.ms-office.activeX"/>
  <Override PartName="/ppt/activeX/activeX47.xml" ContentType="application/vnd.ms-office.activeX+xml"/>
  <Override PartName="/ppt/activeX/activeX47.bin" ContentType="application/vnd.ms-office.activeX"/>
  <Override PartName="/ppt/activeX/activeX48.xml" ContentType="application/vnd.ms-office.activeX+xml"/>
  <Override PartName="/ppt/activeX/activeX48.bin" ContentType="application/vnd.ms-office.activeX"/>
  <Override PartName="/ppt/activeX/activeX49.xml" ContentType="application/vnd.ms-office.activeX+xml"/>
  <Override PartName="/ppt/activeX/activeX49.bin" ContentType="application/vnd.ms-office.activeX"/>
  <Override PartName="/ppt/activeX/activeX50.xml" ContentType="application/vnd.ms-office.activeX+xml"/>
  <Override PartName="/ppt/activeX/activeX50.bin" ContentType="application/vnd.ms-office.activeX"/>
  <Override PartName="/ppt/activeX/activeX51.xml" ContentType="application/vnd.ms-office.activeX+xml"/>
  <Override PartName="/ppt/activeX/activeX51.bin" ContentType="application/vnd.ms-office.activeX"/>
  <Override PartName="/ppt/activeX/activeX52.xml" ContentType="application/vnd.ms-office.activeX+xml"/>
  <Override PartName="/ppt/activeX/activeX52.bin" ContentType="application/vnd.ms-office.activeX"/>
  <Override PartName="/ppt/activeX/activeX53.xml" ContentType="application/vnd.ms-office.activeX+xml"/>
  <Override PartName="/ppt/activeX/activeX53.bin" ContentType="application/vnd.ms-office.activeX"/>
  <Override PartName="/ppt/activeX/activeX54.xml" ContentType="application/vnd.ms-office.activeX+xml"/>
  <Override PartName="/ppt/activeX/activeX54.bin" ContentType="application/vnd.ms-office.activeX"/>
  <Override PartName="/ppt/activeX/activeX55.xml" ContentType="application/vnd.ms-office.activeX+xml"/>
  <Override PartName="/ppt/activeX/activeX55.bin" ContentType="application/vnd.ms-office.activeX"/>
  <Override PartName="/ppt/activeX/activeX56.xml" ContentType="application/vnd.ms-office.activeX+xml"/>
  <Override PartName="/ppt/activeX/activeX56.bin" ContentType="application/vnd.ms-office.activeX"/>
  <Override PartName="/ppt/activeX/activeX57.xml" ContentType="application/vnd.ms-office.activeX+xml"/>
  <Override PartName="/ppt/activeX/activeX57.bin" ContentType="application/vnd.ms-office.activeX"/>
  <Override PartName="/ppt/activeX/activeX58.xml" ContentType="application/vnd.ms-office.activeX+xml"/>
  <Override PartName="/ppt/activeX/activeX58.bin" ContentType="application/vnd.ms-office.activeX"/>
  <Override PartName="/ppt/activeX/activeX59.xml" ContentType="application/vnd.ms-office.activeX+xml"/>
  <Override PartName="/ppt/activeX/activeX59.bin" ContentType="application/vnd.ms-office.activeX"/>
  <Override PartName="/ppt/activeX/activeX60.xml" ContentType="application/vnd.ms-office.activeX+xml"/>
  <Override PartName="/ppt/activeX/activeX60.bin" ContentType="application/vnd.ms-office.activeX"/>
  <Override PartName="/ppt/activeX/activeX61.xml" ContentType="application/vnd.ms-office.activeX+xml"/>
  <Override PartName="/ppt/activeX/activeX61.bin" ContentType="application/vnd.ms-office.activeX"/>
  <Override PartName="/ppt/activeX/activeX62.xml" ContentType="application/vnd.ms-office.activeX+xml"/>
  <Override PartName="/ppt/activeX/activeX62.bin" ContentType="application/vnd.ms-office.activeX"/>
  <Override PartName="/ppt/activeX/activeX63.xml" ContentType="application/vnd.ms-office.activeX+xml"/>
  <Override PartName="/ppt/activeX/activeX63.bin" ContentType="application/vnd.ms-office.activeX"/>
  <Override PartName="/ppt/activeX/activeX64.xml" ContentType="application/vnd.ms-office.activeX+xml"/>
  <Override PartName="/ppt/activeX/activeX64.bin" ContentType="application/vnd.ms-office.activeX"/>
  <Override PartName="/ppt/activeX/activeX65.xml" ContentType="application/vnd.ms-office.activeX+xml"/>
  <Override PartName="/ppt/activeX/activeX65.bin" ContentType="application/vnd.ms-office.activeX"/>
  <Override PartName="/ppt/activeX/activeX66.xml" ContentType="application/vnd.ms-office.activeX+xml"/>
  <Override PartName="/ppt/activeX/activeX66.bin" ContentType="application/vnd.ms-office.activeX"/>
  <Override PartName="/ppt/activeX/activeX67.xml" ContentType="application/vnd.ms-office.activeX+xml"/>
  <Override PartName="/ppt/activeX/activeX67.bin" ContentType="application/vnd.ms-office.activeX"/>
  <Override PartName="/ppt/activeX/activeX68.xml" ContentType="application/vnd.ms-office.activeX+xml"/>
  <Override PartName="/ppt/activeX/activeX68.bin" ContentType="application/vnd.ms-office.activeX"/>
  <Override PartName="/ppt/activeX/activeX69.xml" ContentType="application/vnd.ms-office.activeX+xml"/>
  <Override PartName="/ppt/activeX/activeX69.bin" ContentType="application/vnd.ms-office.activeX"/>
  <Override PartName="/ppt/activeX/activeX70.xml" ContentType="application/vnd.ms-office.activeX+xml"/>
  <Override PartName="/ppt/activeX/activeX70.bin" ContentType="application/vnd.ms-office.activeX"/>
  <Override PartName="/ppt/activeX/activeX71.xml" ContentType="application/vnd.ms-office.activeX+xml"/>
  <Override PartName="/ppt/activeX/activeX71.bin" ContentType="application/vnd.ms-office.activeX"/>
  <Override PartName="/ppt/activeX/activeX72.xml" ContentType="application/vnd.ms-office.activeX+xml"/>
  <Override PartName="/ppt/activeX/activeX72.bin" ContentType="application/vnd.ms-office.activeX"/>
  <Override PartName="/ppt/activeX/activeX73.xml" ContentType="application/vnd.ms-office.activeX+xml"/>
  <Override PartName="/ppt/activeX/activeX73.bin" ContentType="application/vnd.ms-office.activeX"/>
  <Override PartName="/ppt/activeX/activeX74.xml" ContentType="application/vnd.ms-office.activeX+xml"/>
  <Override PartName="/ppt/activeX/activeX74.bin" ContentType="application/vnd.ms-office.activeX"/>
  <Override PartName="/ppt/activeX/activeX75.xml" ContentType="application/vnd.ms-office.activeX+xml"/>
  <Override PartName="/ppt/activeX/activeX75.bin" ContentType="application/vnd.ms-office.activeX"/>
  <Override PartName="/ppt/activeX/activeX76.xml" ContentType="application/vnd.ms-office.activeX+xml"/>
  <Override PartName="/ppt/activeX/activeX76.bin" ContentType="application/vnd.ms-office.activeX"/>
  <Override PartName="/ppt/activeX/activeX77.xml" ContentType="application/vnd.ms-office.activeX+xml"/>
  <Override PartName="/ppt/activeX/activeX77.bin" ContentType="application/vnd.ms-office.activeX"/>
  <Override PartName="/ppt/activeX/activeX78.xml" ContentType="application/vnd.ms-office.activeX+xml"/>
  <Override PartName="/ppt/activeX/activeX78.bin" ContentType="application/vnd.ms-office.activeX"/>
  <Override PartName="/ppt/activeX/activeX79.xml" ContentType="application/vnd.ms-office.activeX+xml"/>
  <Override PartName="/ppt/activeX/activeX79.bin" ContentType="application/vnd.ms-office.activeX"/>
  <Override PartName="/ppt/activeX/activeX80.xml" ContentType="application/vnd.ms-office.activeX+xml"/>
  <Override PartName="/ppt/activeX/activeX80.bin" ContentType="application/vnd.ms-office.activeX"/>
  <Override PartName="/ppt/activeX/activeX81.xml" ContentType="application/vnd.ms-office.activeX+xml"/>
  <Override PartName="/ppt/activeX/activeX81.bin" ContentType="application/vnd.ms-office.activeX"/>
  <Override PartName="/ppt/activeX/activeX82.xml" ContentType="application/vnd.ms-office.activeX+xml"/>
  <Override PartName="/ppt/activeX/activeX82.bin" ContentType="application/vnd.ms-office.activeX"/>
  <Override PartName="/ppt/activeX/activeX83.xml" ContentType="application/vnd.ms-office.activeX+xml"/>
  <Override PartName="/ppt/activeX/activeX83.bin" ContentType="application/vnd.ms-office.activeX"/>
  <Override PartName="/ppt/activeX/activeX84.xml" ContentType="application/vnd.ms-office.activeX+xml"/>
  <Override PartName="/ppt/activeX/activeX84.bin" ContentType="application/vnd.ms-office.activeX"/>
  <Override PartName="/ppt/activeX/activeX85.xml" ContentType="application/vnd.ms-office.activeX+xml"/>
  <Override PartName="/ppt/activeX/activeX85.bin" ContentType="application/vnd.ms-office.activeX"/>
  <Override PartName="/ppt/activeX/activeX86.xml" ContentType="application/vnd.ms-office.activeX+xml"/>
  <Override PartName="/ppt/activeX/activeX86.bin" ContentType="application/vnd.ms-office.activeX"/>
  <Override PartName="/ppt/activeX/activeX87.xml" ContentType="application/vnd.ms-office.activeX+xml"/>
  <Override PartName="/ppt/activeX/activeX87.bin" ContentType="application/vnd.ms-office.activeX"/>
  <Override PartName="/ppt/activeX/activeX88.xml" ContentType="application/vnd.ms-office.activeX+xml"/>
  <Override PartName="/ppt/activeX/activeX88.bin" ContentType="application/vnd.ms-office.activeX"/>
  <Override PartName="/ppt/activeX/activeX89.xml" ContentType="application/vnd.ms-office.activeX+xml"/>
  <Override PartName="/ppt/activeX/activeX89.bin" ContentType="application/vnd.ms-office.activeX"/>
  <Override PartName="/ppt/activeX/activeX90.xml" ContentType="application/vnd.ms-office.activeX+xml"/>
  <Override PartName="/ppt/activeX/activeX90.bin" ContentType="application/vnd.ms-office.activeX"/>
  <Override PartName="/ppt/activeX/activeX91.xml" ContentType="application/vnd.ms-office.activeX+xml"/>
  <Override PartName="/ppt/activeX/activeX91.bin" ContentType="application/vnd.ms-office.activeX"/>
  <Override PartName="/ppt/activeX/activeX92.xml" ContentType="application/vnd.ms-office.activeX+xml"/>
  <Override PartName="/ppt/activeX/activeX92.bin" ContentType="application/vnd.ms-office.activeX"/>
  <Override PartName="/ppt/activeX/activeX93.xml" ContentType="application/vnd.ms-office.activeX+xml"/>
  <Override PartName="/ppt/activeX/activeX93.bin" ContentType="application/vnd.ms-office.activeX"/>
  <Override PartName="/ppt/activeX/activeX94.xml" ContentType="application/vnd.ms-office.activeX+xml"/>
  <Override PartName="/ppt/activeX/activeX94.bin" ContentType="application/vnd.ms-office.activeX"/>
  <Override PartName="/ppt/activeX/activeX95.xml" ContentType="application/vnd.ms-office.activeX+xml"/>
  <Override PartName="/ppt/activeX/activeX95.bin" ContentType="application/vnd.ms-office.activeX"/>
  <Override PartName="/ppt/activeX/activeX96.xml" ContentType="application/vnd.ms-office.activeX+xml"/>
  <Override PartName="/ppt/activeX/activeX96.bin" ContentType="application/vnd.ms-office.activeX"/>
  <Override PartName="/ppt/activeX/activeX97.xml" ContentType="application/vnd.ms-office.activeX+xml"/>
  <Override PartName="/ppt/activeX/activeX97.bin" ContentType="application/vnd.ms-office.activeX"/>
  <Override PartName="/ppt/activeX/activeX98.xml" ContentType="application/vnd.ms-office.activeX+xml"/>
  <Override PartName="/ppt/activeX/activeX98.bin" ContentType="application/vnd.ms-office.activeX"/>
  <Override PartName="/ppt/activeX/activeX99.xml" ContentType="application/vnd.ms-office.activeX+xml"/>
  <Override PartName="/ppt/activeX/activeX99.bin" ContentType="application/vnd.ms-office.activeX"/>
  <Override PartName="/ppt/activeX/activeX100.xml" ContentType="application/vnd.ms-office.activeX+xml"/>
  <Override PartName="/ppt/activeX/activeX100.bin" ContentType="application/vnd.ms-office.activeX"/>
  <Override PartName="/ppt/activeX/activeX101.xml" ContentType="application/vnd.ms-office.activeX+xml"/>
  <Override PartName="/ppt/activeX/activeX101.bin" ContentType="application/vnd.ms-office.activeX"/>
  <Override PartName="/ppt/activeX/activeX102.xml" ContentType="application/vnd.ms-office.activeX+xml"/>
  <Override PartName="/ppt/activeX/activeX102.bin" ContentType="application/vnd.ms-office.activeX"/>
  <Override PartName="/ppt/activeX/activeX103.xml" ContentType="application/vnd.ms-office.activeX+xml"/>
  <Override PartName="/ppt/activeX/activeX103.bin" ContentType="application/vnd.ms-office.activeX"/>
  <Override PartName="/ppt/activeX/activeX104.xml" ContentType="application/vnd.ms-office.activeX+xml"/>
  <Override PartName="/ppt/activeX/activeX104.bin" ContentType="application/vnd.ms-office.activeX"/>
  <Override PartName="/ppt/activeX/activeX105.xml" ContentType="application/vnd.ms-office.activeX+xml"/>
  <Override PartName="/ppt/activeX/activeX105.bin" ContentType="application/vnd.ms-office.activeX"/>
  <Override PartName="/ppt/activeX/activeX106.xml" ContentType="application/vnd.ms-office.activeX+xml"/>
  <Override PartName="/ppt/activeX/activeX106.bin" ContentType="application/vnd.ms-office.activeX"/>
  <Override PartName="/ppt/activeX/activeX107.xml" ContentType="application/vnd.ms-office.activeX+xml"/>
  <Override PartName="/ppt/activeX/activeX107.bin" ContentType="application/vnd.ms-office.activeX"/>
  <Override PartName="/ppt/activeX/activeX108.xml" ContentType="application/vnd.ms-office.activeX+xml"/>
  <Override PartName="/ppt/activeX/activeX108.bin" ContentType="application/vnd.ms-office.activeX"/>
  <Override PartName="/ppt/activeX/activeX109.xml" ContentType="application/vnd.ms-office.activeX+xml"/>
  <Override PartName="/ppt/activeX/activeX109.bin" ContentType="application/vnd.ms-office.activeX"/>
  <Override PartName="/ppt/activeX/activeX110.xml" ContentType="application/vnd.ms-office.activeX+xml"/>
  <Override PartName="/ppt/activeX/activeX110.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260" r:id="rId3"/>
    <p:sldId id="261" r:id="rId4"/>
    <p:sldId id="262" r:id="rId5"/>
    <p:sldId id="256"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1" r:id="rId24"/>
    <p:sldId id="282" r:id="rId25"/>
    <p:sldId id="283" r:id="rId26"/>
    <p:sldId id="288" r:id="rId27"/>
    <p:sldId id="289" r:id="rId28"/>
    <p:sldId id="290" r:id="rId29"/>
    <p:sldId id="291" r:id="rId30"/>
    <p:sldId id="284" r:id="rId31"/>
    <p:sldId id="280" r:id="rId32"/>
    <p:sldId id="286" r:id="rId33"/>
    <p:sldId id="287"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7" autoAdjust="0"/>
    <p:restoredTop sz="94660"/>
  </p:normalViewPr>
  <p:slideViewPr>
    <p:cSldViewPr>
      <p:cViewPr>
        <p:scale>
          <a:sx n="100" d="100"/>
          <a:sy n="100" d="100"/>
        </p:scale>
        <p:origin x="-72" y="672"/>
      </p:cViewPr>
      <p:guideLst>
        <p:guide orient="horz" pos="2160"/>
        <p:guide pos="2880"/>
      </p:guideLst>
    </p:cSldViewPr>
  </p:slideViewPr>
  <p:notesTextViewPr>
    <p:cViewPr>
      <p:scale>
        <a:sx n="1" d="1"/>
        <a:sy n="1" d="1"/>
      </p:scale>
      <p:origin x="0" y="0"/>
    </p:cViewPr>
  </p:notesTextViewPr>
  <p:sorterViewPr>
    <p:cViewPr>
      <p:scale>
        <a:sx n="100" d="100"/>
        <a:sy n="100" d="100"/>
      </p:scale>
      <p:origin x="0" y="5850"/>
    </p:cViewPr>
  </p:sorterViewPr>
  <p:notesViewPr>
    <p:cSldViewPr>
      <p:cViewPr varScale="1">
        <p:scale>
          <a:sx n="50" d="100"/>
          <a:sy n="50" d="100"/>
        </p:scale>
        <p:origin x="-257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00.xml.rels><?xml version="1.0" encoding="UTF-8" standalone="yes"?>
<Relationships xmlns="http://schemas.openxmlformats.org/package/2006/relationships"><Relationship Id="rId1" Type="http://schemas.microsoft.com/office/2006/relationships/activeXControlBinary" Target="activeX100.bin"/></Relationships>
</file>

<file path=ppt/activeX/_rels/activeX101.xml.rels><?xml version="1.0" encoding="UTF-8" standalone="yes"?>
<Relationships xmlns="http://schemas.openxmlformats.org/package/2006/relationships"><Relationship Id="rId1" Type="http://schemas.microsoft.com/office/2006/relationships/activeXControlBinary" Target="activeX101.bin"/></Relationships>
</file>

<file path=ppt/activeX/_rels/activeX102.xml.rels><?xml version="1.0" encoding="UTF-8" standalone="yes"?>
<Relationships xmlns="http://schemas.openxmlformats.org/package/2006/relationships"><Relationship Id="rId1" Type="http://schemas.microsoft.com/office/2006/relationships/activeXControlBinary" Target="activeX102.bin"/></Relationships>
</file>

<file path=ppt/activeX/_rels/activeX103.xml.rels><?xml version="1.0" encoding="UTF-8" standalone="yes"?>
<Relationships xmlns="http://schemas.openxmlformats.org/package/2006/relationships"><Relationship Id="rId1" Type="http://schemas.microsoft.com/office/2006/relationships/activeXControlBinary" Target="activeX103.bin"/></Relationships>
</file>

<file path=ppt/activeX/_rels/activeX104.xml.rels><?xml version="1.0" encoding="UTF-8" standalone="yes"?>
<Relationships xmlns="http://schemas.openxmlformats.org/package/2006/relationships"><Relationship Id="rId1" Type="http://schemas.microsoft.com/office/2006/relationships/activeXControlBinary" Target="activeX104.bin"/></Relationships>
</file>

<file path=ppt/activeX/_rels/activeX105.xml.rels><?xml version="1.0" encoding="UTF-8" standalone="yes"?>
<Relationships xmlns="http://schemas.openxmlformats.org/package/2006/relationships"><Relationship Id="rId1" Type="http://schemas.microsoft.com/office/2006/relationships/activeXControlBinary" Target="activeX105.bin"/></Relationships>
</file>

<file path=ppt/activeX/_rels/activeX106.xml.rels><?xml version="1.0" encoding="UTF-8" standalone="yes"?>
<Relationships xmlns="http://schemas.openxmlformats.org/package/2006/relationships"><Relationship Id="rId1" Type="http://schemas.microsoft.com/office/2006/relationships/activeXControlBinary" Target="activeX106.bin"/></Relationships>
</file>

<file path=ppt/activeX/_rels/activeX107.xml.rels><?xml version="1.0" encoding="UTF-8" standalone="yes"?>
<Relationships xmlns="http://schemas.openxmlformats.org/package/2006/relationships"><Relationship Id="rId1" Type="http://schemas.microsoft.com/office/2006/relationships/activeXControlBinary" Target="activeX107.bin"/></Relationships>
</file>

<file path=ppt/activeX/_rels/activeX108.xml.rels><?xml version="1.0" encoding="UTF-8" standalone="yes"?>
<Relationships xmlns="http://schemas.openxmlformats.org/package/2006/relationships"><Relationship Id="rId1" Type="http://schemas.microsoft.com/office/2006/relationships/activeXControlBinary" Target="activeX108.bin"/></Relationships>
</file>

<file path=ppt/activeX/_rels/activeX109.xml.rels><?xml version="1.0" encoding="UTF-8" standalone="yes"?>
<Relationships xmlns="http://schemas.openxmlformats.org/package/2006/relationships"><Relationship Id="rId1" Type="http://schemas.microsoft.com/office/2006/relationships/activeXControlBinary" Target="activeX10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10.xml.rels><?xml version="1.0" encoding="UTF-8" standalone="yes"?>
<Relationships xmlns="http://schemas.openxmlformats.org/package/2006/relationships"><Relationship Id="rId1" Type="http://schemas.microsoft.com/office/2006/relationships/activeXControlBinary" Target="activeX110.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84.xml.rels><?xml version="1.0" encoding="UTF-8" standalone="yes"?>
<Relationships xmlns="http://schemas.openxmlformats.org/package/2006/relationships"><Relationship Id="rId1" Type="http://schemas.microsoft.com/office/2006/relationships/activeXControlBinary" Target="activeX84.bin"/></Relationships>
</file>

<file path=ppt/activeX/_rels/activeX85.xml.rels><?xml version="1.0" encoding="UTF-8" standalone="yes"?>
<Relationships xmlns="http://schemas.openxmlformats.org/package/2006/relationships"><Relationship Id="rId1" Type="http://schemas.microsoft.com/office/2006/relationships/activeXControlBinary" Target="activeX85.bin"/></Relationships>
</file>

<file path=ppt/activeX/_rels/activeX86.xml.rels><?xml version="1.0" encoding="UTF-8" standalone="yes"?>
<Relationships xmlns="http://schemas.openxmlformats.org/package/2006/relationships"><Relationship Id="rId1" Type="http://schemas.microsoft.com/office/2006/relationships/activeXControlBinary" Target="activeX86.bin"/></Relationships>
</file>

<file path=ppt/activeX/_rels/activeX87.xml.rels><?xml version="1.0" encoding="UTF-8" standalone="yes"?>
<Relationships xmlns="http://schemas.openxmlformats.org/package/2006/relationships"><Relationship Id="rId1" Type="http://schemas.microsoft.com/office/2006/relationships/activeXControlBinary" Target="activeX87.bin"/></Relationships>
</file>

<file path=ppt/activeX/_rels/activeX88.xml.rels><?xml version="1.0" encoding="UTF-8" standalone="yes"?>
<Relationships xmlns="http://schemas.openxmlformats.org/package/2006/relationships"><Relationship Id="rId1" Type="http://schemas.microsoft.com/office/2006/relationships/activeXControlBinary" Target="activeX88.bin"/></Relationships>
</file>

<file path=ppt/activeX/_rels/activeX89.xml.rels><?xml version="1.0" encoding="UTF-8" standalone="yes"?>
<Relationships xmlns="http://schemas.openxmlformats.org/package/2006/relationships"><Relationship Id="rId1" Type="http://schemas.microsoft.com/office/2006/relationships/activeXControlBinary" Target="activeX89.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_rels/activeX90.xml.rels><?xml version="1.0" encoding="UTF-8" standalone="yes"?>
<Relationships xmlns="http://schemas.openxmlformats.org/package/2006/relationships"><Relationship Id="rId1" Type="http://schemas.microsoft.com/office/2006/relationships/activeXControlBinary" Target="activeX90.bin"/></Relationships>
</file>

<file path=ppt/activeX/_rels/activeX91.xml.rels><?xml version="1.0" encoding="UTF-8" standalone="yes"?>
<Relationships xmlns="http://schemas.openxmlformats.org/package/2006/relationships"><Relationship Id="rId1" Type="http://schemas.microsoft.com/office/2006/relationships/activeXControlBinary" Target="activeX91.bin"/></Relationships>
</file>

<file path=ppt/activeX/_rels/activeX92.xml.rels><?xml version="1.0" encoding="UTF-8" standalone="yes"?>
<Relationships xmlns="http://schemas.openxmlformats.org/package/2006/relationships"><Relationship Id="rId1" Type="http://schemas.microsoft.com/office/2006/relationships/activeXControlBinary" Target="activeX92.bin"/></Relationships>
</file>

<file path=ppt/activeX/_rels/activeX93.xml.rels><?xml version="1.0" encoding="UTF-8" standalone="yes"?>
<Relationships xmlns="http://schemas.openxmlformats.org/package/2006/relationships"><Relationship Id="rId1" Type="http://schemas.microsoft.com/office/2006/relationships/activeXControlBinary" Target="activeX93.bin"/></Relationships>
</file>

<file path=ppt/activeX/_rels/activeX94.xml.rels><?xml version="1.0" encoding="UTF-8" standalone="yes"?>
<Relationships xmlns="http://schemas.openxmlformats.org/package/2006/relationships"><Relationship Id="rId1" Type="http://schemas.microsoft.com/office/2006/relationships/activeXControlBinary" Target="activeX94.bin"/></Relationships>
</file>

<file path=ppt/activeX/_rels/activeX95.xml.rels><?xml version="1.0" encoding="UTF-8" standalone="yes"?>
<Relationships xmlns="http://schemas.openxmlformats.org/package/2006/relationships"><Relationship Id="rId1" Type="http://schemas.microsoft.com/office/2006/relationships/activeXControlBinary" Target="activeX95.bin"/></Relationships>
</file>

<file path=ppt/activeX/_rels/activeX96.xml.rels><?xml version="1.0" encoding="UTF-8" standalone="yes"?>
<Relationships xmlns="http://schemas.openxmlformats.org/package/2006/relationships"><Relationship Id="rId1" Type="http://schemas.microsoft.com/office/2006/relationships/activeXControlBinary" Target="activeX96.bin"/></Relationships>
</file>

<file path=ppt/activeX/_rels/activeX97.xml.rels><?xml version="1.0" encoding="UTF-8" standalone="yes"?>
<Relationships xmlns="http://schemas.openxmlformats.org/package/2006/relationships"><Relationship Id="rId1" Type="http://schemas.microsoft.com/office/2006/relationships/activeXControlBinary" Target="activeX97.bin"/></Relationships>
</file>

<file path=ppt/activeX/_rels/activeX98.xml.rels><?xml version="1.0" encoding="UTF-8" standalone="yes"?>
<Relationships xmlns="http://schemas.openxmlformats.org/package/2006/relationships"><Relationship Id="rId1" Type="http://schemas.microsoft.com/office/2006/relationships/activeXControlBinary" Target="activeX98.bin"/></Relationships>
</file>

<file path=ppt/activeX/_rels/activeX99.xml.rels><?xml version="1.0" encoding="UTF-8" standalone="yes"?>
<Relationships xmlns="http://schemas.openxmlformats.org/package/2006/relationships"><Relationship Id="rId1" Type="http://schemas.microsoft.com/office/2006/relationships/activeXControlBinary" Target="activeX9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A-5CC6-11CF-8D67-00AA00BDCE1D}" ax:persistence="persistStream" r:id="rId1"/>
</file>

<file path=ppt/activeX/activeX100.xml><?xml version="1.0" encoding="utf-8"?>
<ax:ocx xmlns:ax="http://schemas.microsoft.com/office/2006/activeX" xmlns:r="http://schemas.openxmlformats.org/officeDocument/2006/relationships" ax:classid="{5512D11A-5CC6-11CF-8D67-00AA00BDCE1D}" ax:persistence="persistStream" r:id="rId1"/>
</file>

<file path=ppt/activeX/activeX101.xml><?xml version="1.0" encoding="utf-8"?>
<ax:ocx xmlns:ax="http://schemas.microsoft.com/office/2006/activeX" xmlns:r="http://schemas.openxmlformats.org/officeDocument/2006/relationships" ax:classid="{5512D11A-5CC6-11CF-8D67-00AA00BDCE1D}" ax:persistence="persistStream" r:id="rId1"/>
</file>

<file path=ppt/activeX/activeX102.xml><?xml version="1.0" encoding="utf-8"?>
<ax:ocx xmlns:ax="http://schemas.microsoft.com/office/2006/activeX" xmlns:r="http://schemas.openxmlformats.org/officeDocument/2006/relationships" ax:classid="{5512D11A-5CC6-11CF-8D67-00AA00BDCE1D}" ax:persistence="persistStream" r:id="rId1"/>
</file>

<file path=ppt/activeX/activeX103.xml><?xml version="1.0" encoding="utf-8"?>
<ax:ocx xmlns:ax="http://schemas.microsoft.com/office/2006/activeX" xmlns:r="http://schemas.openxmlformats.org/officeDocument/2006/relationships" ax:classid="{5512D11A-5CC6-11CF-8D67-00AA00BDCE1D}" ax:persistence="persistStream" r:id="rId1"/>
</file>

<file path=ppt/activeX/activeX104.xml><?xml version="1.0" encoding="utf-8"?>
<ax:ocx xmlns:ax="http://schemas.microsoft.com/office/2006/activeX" xmlns:r="http://schemas.openxmlformats.org/officeDocument/2006/relationships" ax:classid="{5512D11A-5CC6-11CF-8D67-00AA00BDCE1D}" ax:persistence="persistStream" r:id="rId1"/>
</file>

<file path=ppt/activeX/activeX105.xml><?xml version="1.0" encoding="utf-8"?>
<ax:ocx xmlns:ax="http://schemas.microsoft.com/office/2006/activeX" xmlns:r="http://schemas.openxmlformats.org/officeDocument/2006/relationships" ax:classid="{5512D11A-5CC6-11CF-8D67-00AA00BDCE1D}" ax:persistence="persistStream" r:id="rId1"/>
</file>

<file path=ppt/activeX/activeX106.xml><?xml version="1.0" encoding="utf-8"?>
<ax:ocx xmlns:ax="http://schemas.microsoft.com/office/2006/activeX" xmlns:r="http://schemas.openxmlformats.org/officeDocument/2006/relationships" ax:classid="{5512D11A-5CC6-11CF-8D67-00AA00BDCE1D}" ax:persistence="persistStream" r:id="rId1"/>
</file>

<file path=ppt/activeX/activeX107.xml><?xml version="1.0" encoding="utf-8"?>
<ax:ocx xmlns:ax="http://schemas.microsoft.com/office/2006/activeX" xmlns:r="http://schemas.openxmlformats.org/officeDocument/2006/relationships" ax:classid="{5512D11A-5CC6-11CF-8D67-00AA00BDCE1D}" ax:persistence="persistStream" r:id="rId1"/>
</file>

<file path=ppt/activeX/activeX108.xml><?xml version="1.0" encoding="utf-8"?>
<ax:ocx xmlns:ax="http://schemas.microsoft.com/office/2006/activeX" xmlns:r="http://schemas.openxmlformats.org/officeDocument/2006/relationships" ax:classid="{5512D11A-5CC6-11CF-8D67-00AA00BDCE1D}" ax:persistence="persistStream" r:id="rId1"/>
</file>

<file path=ppt/activeX/activeX109.xml><?xml version="1.0" encoding="utf-8"?>
<ax:ocx xmlns:ax="http://schemas.microsoft.com/office/2006/activeX" xmlns:r="http://schemas.openxmlformats.org/officeDocument/2006/relationships" ax:classid="{5512D11A-5CC6-11CF-8D67-00AA00BDCE1D}" ax:persistence="persistStream" r:id="rId1"/>
</file>

<file path=ppt/activeX/activeX11.xml><?xml version="1.0" encoding="utf-8"?>
<ax:ocx xmlns:ax="http://schemas.microsoft.com/office/2006/activeX" xmlns:r="http://schemas.openxmlformats.org/officeDocument/2006/relationships" ax:classid="{5512D11A-5CC6-11CF-8D67-00AA00BDCE1D}" ax:persistence="persistStream" r:id="rId1"/>
</file>

<file path=ppt/activeX/activeX110.xml><?xml version="1.0" encoding="utf-8"?>
<ax:ocx xmlns:ax="http://schemas.microsoft.com/office/2006/activeX" xmlns:r="http://schemas.openxmlformats.org/officeDocument/2006/relationships" ax:classid="{5512D11A-5CC6-11CF-8D67-00AA00BDCE1D}" ax:persistence="persistStream" r:id="rId1"/>
</file>

<file path=ppt/activeX/activeX12.xml><?xml version="1.0" encoding="utf-8"?>
<ax:ocx xmlns:ax="http://schemas.microsoft.com/office/2006/activeX" xmlns:r="http://schemas.openxmlformats.org/officeDocument/2006/relationships" ax:classid="{5512D11A-5CC6-11CF-8D67-00AA00BDCE1D}" ax:persistence="persistStream" r:id="rId1"/>
</file>

<file path=ppt/activeX/activeX13.xml><?xml version="1.0" encoding="utf-8"?>
<ax:ocx xmlns:ax="http://schemas.microsoft.com/office/2006/activeX" xmlns:r="http://schemas.openxmlformats.org/officeDocument/2006/relationships" ax:classid="{5512D11A-5CC6-11CF-8D67-00AA00BDCE1D}" ax:persistence="persistStream" r:id="rId1"/>
</file>

<file path=ppt/activeX/activeX14.xml><?xml version="1.0" encoding="utf-8"?>
<ax:ocx xmlns:ax="http://schemas.microsoft.com/office/2006/activeX" xmlns:r="http://schemas.openxmlformats.org/officeDocument/2006/relationships" ax:classid="{5512D11A-5CC6-11CF-8D67-00AA00BDCE1D}" ax:persistence="persistStream" r:id="rId1"/>
</file>

<file path=ppt/activeX/activeX15.xml><?xml version="1.0" encoding="utf-8"?>
<ax:ocx xmlns:ax="http://schemas.microsoft.com/office/2006/activeX" xmlns:r="http://schemas.openxmlformats.org/officeDocument/2006/relationships" ax:classid="{5512D11A-5CC6-11CF-8D67-00AA00BDCE1D}" ax:persistence="persistStream" r:id="rId1"/>
</file>

<file path=ppt/activeX/activeX16.xml><?xml version="1.0" encoding="utf-8"?>
<ax:ocx xmlns:ax="http://schemas.microsoft.com/office/2006/activeX" xmlns:r="http://schemas.openxmlformats.org/officeDocument/2006/relationships" ax:classid="{5512D11A-5CC6-11CF-8D67-00AA00BDCE1D}" ax:persistence="persistStream" r:id="rId1"/>
</file>

<file path=ppt/activeX/activeX17.xml><?xml version="1.0" encoding="utf-8"?>
<ax:ocx xmlns:ax="http://schemas.microsoft.com/office/2006/activeX" xmlns:r="http://schemas.openxmlformats.org/officeDocument/2006/relationships" ax:classid="{5512D11A-5CC6-11CF-8D67-00AA00BDCE1D}" ax:persistence="persistStream" r:id="rId1"/>
</file>

<file path=ppt/activeX/activeX18.xml><?xml version="1.0" encoding="utf-8"?>
<ax:ocx xmlns:ax="http://schemas.microsoft.com/office/2006/activeX" xmlns:r="http://schemas.openxmlformats.org/officeDocument/2006/relationships" ax:classid="{5512D11A-5CC6-11CF-8D67-00AA00BDCE1D}" ax:persistence="persistStream" r:id="rId1"/>
</file>

<file path=ppt/activeX/activeX19.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20.xml><?xml version="1.0" encoding="utf-8"?>
<ax:ocx xmlns:ax="http://schemas.microsoft.com/office/2006/activeX" xmlns:r="http://schemas.openxmlformats.org/officeDocument/2006/relationships" ax:classid="{5512D11A-5CC6-11CF-8D67-00AA00BDCE1D}" ax:persistence="persistStream" r:id="rId1"/>
</file>

<file path=ppt/activeX/activeX21.xml><?xml version="1.0" encoding="utf-8"?>
<ax:ocx xmlns:ax="http://schemas.microsoft.com/office/2006/activeX" xmlns:r="http://schemas.openxmlformats.org/officeDocument/2006/relationships" ax:classid="{5512D11A-5CC6-11CF-8D67-00AA00BDCE1D}" ax:persistence="persistStream" r:id="rId1"/>
</file>

<file path=ppt/activeX/activeX22.xml><?xml version="1.0" encoding="utf-8"?>
<ax:ocx xmlns:ax="http://schemas.microsoft.com/office/2006/activeX" xmlns:r="http://schemas.openxmlformats.org/officeDocument/2006/relationships" ax:classid="{5512D11A-5CC6-11CF-8D67-00AA00BDCE1D}" ax:persistence="persistStream" r:id="rId1"/>
</file>

<file path=ppt/activeX/activeX23.xml><?xml version="1.0" encoding="utf-8"?>
<ax:ocx xmlns:ax="http://schemas.microsoft.com/office/2006/activeX" xmlns:r="http://schemas.openxmlformats.org/officeDocument/2006/relationships" ax:classid="{5512D11A-5CC6-11CF-8D67-00AA00BDCE1D}" ax:persistence="persistStream" r:id="rId1"/>
</file>

<file path=ppt/activeX/activeX24.xml><?xml version="1.0" encoding="utf-8"?>
<ax:ocx xmlns:ax="http://schemas.microsoft.com/office/2006/activeX" xmlns:r="http://schemas.openxmlformats.org/officeDocument/2006/relationships" ax:classid="{5512D11A-5CC6-11CF-8D67-00AA00BDCE1D}" ax:persistence="persistStream" r:id="rId1"/>
</file>

<file path=ppt/activeX/activeX25.xml><?xml version="1.0" encoding="utf-8"?>
<ax:ocx xmlns:ax="http://schemas.microsoft.com/office/2006/activeX" xmlns:r="http://schemas.openxmlformats.org/officeDocument/2006/relationships" ax:classid="{5512D11A-5CC6-11CF-8D67-00AA00BDCE1D}" ax:persistence="persistStream" r:id="rId1"/>
</file>

<file path=ppt/activeX/activeX26.xml><?xml version="1.0" encoding="utf-8"?>
<ax:ocx xmlns:ax="http://schemas.microsoft.com/office/2006/activeX" xmlns:r="http://schemas.openxmlformats.org/officeDocument/2006/relationships" ax:classid="{5512D11A-5CC6-11CF-8D67-00AA00BDCE1D}" ax:persistence="persistStream" r:id="rId1"/>
</file>

<file path=ppt/activeX/activeX27.xml><?xml version="1.0" encoding="utf-8"?>
<ax:ocx xmlns:ax="http://schemas.microsoft.com/office/2006/activeX" xmlns:r="http://schemas.openxmlformats.org/officeDocument/2006/relationships" ax:classid="{5512D11A-5CC6-11CF-8D67-00AA00BDCE1D}" ax:persistence="persistStream" r:id="rId1"/>
</file>

<file path=ppt/activeX/activeX28.xml><?xml version="1.0" encoding="utf-8"?>
<ax:ocx xmlns:ax="http://schemas.microsoft.com/office/2006/activeX" xmlns:r="http://schemas.openxmlformats.org/officeDocument/2006/relationships" ax:classid="{5512D11A-5CC6-11CF-8D67-00AA00BDCE1D}" ax:persistence="persistStream" r:id="rId1"/>
</file>

<file path=ppt/activeX/activeX29.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30.xml><?xml version="1.0" encoding="utf-8"?>
<ax:ocx xmlns:ax="http://schemas.microsoft.com/office/2006/activeX" xmlns:r="http://schemas.openxmlformats.org/officeDocument/2006/relationships" ax:classid="{5512D11A-5CC6-11CF-8D67-00AA00BDCE1D}" ax:persistence="persistStream" r:id="rId1"/>
</file>

<file path=ppt/activeX/activeX31.xml><?xml version="1.0" encoding="utf-8"?>
<ax:ocx xmlns:ax="http://schemas.microsoft.com/office/2006/activeX" xmlns:r="http://schemas.openxmlformats.org/officeDocument/2006/relationships" ax:classid="{5512D11A-5CC6-11CF-8D67-00AA00BDCE1D}" ax:persistence="persistStream" r:id="rId1"/>
</file>

<file path=ppt/activeX/activeX32.xml><?xml version="1.0" encoding="utf-8"?>
<ax:ocx xmlns:ax="http://schemas.microsoft.com/office/2006/activeX" xmlns:r="http://schemas.openxmlformats.org/officeDocument/2006/relationships" ax:classid="{5512D11A-5CC6-11CF-8D67-00AA00BDCE1D}" ax:persistence="persistStream" r:id="rId1"/>
</file>

<file path=ppt/activeX/activeX33.xml><?xml version="1.0" encoding="utf-8"?>
<ax:ocx xmlns:ax="http://schemas.microsoft.com/office/2006/activeX" xmlns:r="http://schemas.openxmlformats.org/officeDocument/2006/relationships" ax:classid="{5512D11A-5CC6-11CF-8D67-00AA00BDCE1D}" ax:persistence="persistStream" r:id="rId1"/>
</file>

<file path=ppt/activeX/activeX34.xml><?xml version="1.0" encoding="utf-8"?>
<ax:ocx xmlns:ax="http://schemas.microsoft.com/office/2006/activeX" xmlns:r="http://schemas.openxmlformats.org/officeDocument/2006/relationships" ax:classid="{5512D11A-5CC6-11CF-8D67-00AA00BDCE1D}" ax:persistence="persistStream" r:id="rId1"/>
</file>

<file path=ppt/activeX/activeX35.xml><?xml version="1.0" encoding="utf-8"?>
<ax:ocx xmlns:ax="http://schemas.microsoft.com/office/2006/activeX" xmlns:r="http://schemas.openxmlformats.org/officeDocument/2006/relationships" ax:classid="{5512D11A-5CC6-11CF-8D67-00AA00BDCE1D}" ax:persistence="persistStream" r:id="rId1"/>
</file>

<file path=ppt/activeX/activeX36.xml><?xml version="1.0" encoding="utf-8"?>
<ax:ocx xmlns:ax="http://schemas.microsoft.com/office/2006/activeX" xmlns:r="http://schemas.openxmlformats.org/officeDocument/2006/relationships" ax:classid="{5512D11A-5CC6-11CF-8D67-00AA00BDCE1D}" ax:persistence="persistStream" r:id="rId1"/>
</file>

<file path=ppt/activeX/activeX37.xml><?xml version="1.0" encoding="utf-8"?>
<ax:ocx xmlns:ax="http://schemas.microsoft.com/office/2006/activeX" xmlns:r="http://schemas.openxmlformats.org/officeDocument/2006/relationships" ax:classid="{5512D11A-5CC6-11CF-8D67-00AA00BDCE1D}" ax:persistence="persistStream" r:id="rId1"/>
</file>

<file path=ppt/activeX/activeX38.xml><?xml version="1.0" encoding="utf-8"?>
<ax:ocx xmlns:ax="http://schemas.microsoft.com/office/2006/activeX" xmlns:r="http://schemas.openxmlformats.org/officeDocument/2006/relationships" ax:classid="{5512D11A-5CC6-11CF-8D67-00AA00BDCE1D}" ax:persistence="persistStream" r:id="rId1"/>
</file>

<file path=ppt/activeX/activeX39.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A-5CC6-11CF-8D67-00AA00BDCE1D}" ax:persistence="persistStream" r:id="rId1"/>
</file>

<file path=ppt/activeX/activeX40.xml><?xml version="1.0" encoding="utf-8"?>
<ax:ocx xmlns:ax="http://schemas.microsoft.com/office/2006/activeX" xmlns:r="http://schemas.openxmlformats.org/officeDocument/2006/relationships" ax:classid="{5512D11A-5CC6-11CF-8D67-00AA00BDCE1D}" ax:persistence="persistStream" r:id="rId1"/>
</file>

<file path=ppt/activeX/activeX41.xml><?xml version="1.0" encoding="utf-8"?>
<ax:ocx xmlns:ax="http://schemas.microsoft.com/office/2006/activeX" xmlns:r="http://schemas.openxmlformats.org/officeDocument/2006/relationships" ax:classid="{5512D11A-5CC6-11CF-8D67-00AA00BDCE1D}" ax:persistence="persistStream" r:id="rId1"/>
</file>

<file path=ppt/activeX/activeX42.xml><?xml version="1.0" encoding="utf-8"?>
<ax:ocx xmlns:ax="http://schemas.microsoft.com/office/2006/activeX" xmlns:r="http://schemas.openxmlformats.org/officeDocument/2006/relationships" ax:classid="{5512D11A-5CC6-11CF-8D67-00AA00BDCE1D}" ax:persistence="persistStream" r:id="rId1"/>
</file>

<file path=ppt/activeX/activeX43.xml><?xml version="1.0" encoding="utf-8"?>
<ax:ocx xmlns:ax="http://schemas.microsoft.com/office/2006/activeX" xmlns:r="http://schemas.openxmlformats.org/officeDocument/2006/relationships" ax:classid="{5512D11A-5CC6-11CF-8D67-00AA00BDCE1D}" ax:persistence="persistStream" r:id="rId1"/>
</file>

<file path=ppt/activeX/activeX44.xml><?xml version="1.0" encoding="utf-8"?>
<ax:ocx xmlns:ax="http://schemas.microsoft.com/office/2006/activeX" xmlns:r="http://schemas.openxmlformats.org/officeDocument/2006/relationships" ax:classid="{5512D11A-5CC6-11CF-8D67-00AA00BDCE1D}" ax:persistence="persistStream" r:id="rId1"/>
</file>

<file path=ppt/activeX/activeX45.xml><?xml version="1.0" encoding="utf-8"?>
<ax:ocx xmlns:ax="http://schemas.microsoft.com/office/2006/activeX" xmlns:r="http://schemas.openxmlformats.org/officeDocument/2006/relationships" ax:classid="{5512D11A-5CC6-11CF-8D67-00AA00BDCE1D}" ax:persistence="persistStream" r:id="rId1"/>
</file>

<file path=ppt/activeX/activeX46.xml><?xml version="1.0" encoding="utf-8"?>
<ax:ocx xmlns:ax="http://schemas.microsoft.com/office/2006/activeX" xmlns:r="http://schemas.openxmlformats.org/officeDocument/2006/relationships" ax:classid="{5512D11A-5CC6-11CF-8D67-00AA00BDCE1D}" ax:persistence="persistStream" r:id="rId1"/>
</file>

<file path=ppt/activeX/activeX47.xml><?xml version="1.0" encoding="utf-8"?>
<ax:ocx xmlns:ax="http://schemas.microsoft.com/office/2006/activeX" xmlns:r="http://schemas.openxmlformats.org/officeDocument/2006/relationships" ax:classid="{5512D11A-5CC6-11CF-8D67-00AA00BDCE1D}" ax:persistence="persistStream" r:id="rId1"/>
</file>

<file path=ppt/activeX/activeX48.xml><?xml version="1.0" encoding="utf-8"?>
<ax:ocx xmlns:ax="http://schemas.microsoft.com/office/2006/activeX" xmlns:r="http://schemas.openxmlformats.org/officeDocument/2006/relationships" ax:classid="{5512D11A-5CC6-11CF-8D67-00AA00BDCE1D}" ax:persistence="persistStream" r:id="rId1"/>
</file>

<file path=ppt/activeX/activeX49.xml><?xml version="1.0" encoding="utf-8"?>
<ax:ocx xmlns:ax="http://schemas.microsoft.com/office/2006/activeX" xmlns:r="http://schemas.openxmlformats.org/officeDocument/2006/relationships" ax:classid="{5512D11A-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50.xml><?xml version="1.0" encoding="utf-8"?>
<ax:ocx xmlns:ax="http://schemas.microsoft.com/office/2006/activeX" xmlns:r="http://schemas.openxmlformats.org/officeDocument/2006/relationships" ax:classid="{5512D11A-5CC6-11CF-8D67-00AA00BDCE1D}" ax:persistence="persistStream" r:id="rId1"/>
</file>

<file path=ppt/activeX/activeX51.xml><?xml version="1.0" encoding="utf-8"?>
<ax:ocx xmlns:ax="http://schemas.microsoft.com/office/2006/activeX" xmlns:r="http://schemas.openxmlformats.org/officeDocument/2006/relationships" ax:classid="{5512D11A-5CC6-11CF-8D67-00AA00BDCE1D}" ax:persistence="persistStream" r:id="rId1"/>
</file>

<file path=ppt/activeX/activeX52.xml><?xml version="1.0" encoding="utf-8"?>
<ax:ocx xmlns:ax="http://schemas.microsoft.com/office/2006/activeX" xmlns:r="http://schemas.openxmlformats.org/officeDocument/2006/relationships" ax:classid="{5512D11A-5CC6-11CF-8D67-00AA00BDCE1D}" ax:persistence="persistStream" r:id="rId1"/>
</file>

<file path=ppt/activeX/activeX53.xml><?xml version="1.0" encoding="utf-8"?>
<ax:ocx xmlns:ax="http://schemas.microsoft.com/office/2006/activeX" xmlns:r="http://schemas.openxmlformats.org/officeDocument/2006/relationships" ax:classid="{5512D11A-5CC6-11CF-8D67-00AA00BDCE1D}" ax:persistence="persistStream" r:id="rId1"/>
</file>

<file path=ppt/activeX/activeX54.xml><?xml version="1.0" encoding="utf-8"?>
<ax:ocx xmlns:ax="http://schemas.microsoft.com/office/2006/activeX" xmlns:r="http://schemas.openxmlformats.org/officeDocument/2006/relationships" ax:classid="{5512D11A-5CC6-11CF-8D67-00AA00BDCE1D}" ax:persistence="persistStream" r:id="rId1"/>
</file>

<file path=ppt/activeX/activeX55.xml><?xml version="1.0" encoding="utf-8"?>
<ax:ocx xmlns:ax="http://schemas.microsoft.com/office/2006/activeX" xmlns:r="http://schemas.openxmlformats.org/officeDocument/2006/relationships" ax:classid="{5512D11A-5CC6-11CF-8D67-00AA00BDCE1D}" ax:persistence="persistStream" r:id="rId1"/>
</file>

<file path=ppt/activeX/activeX56.xml><?xml version="1.0" encoding="utf-8"?>
<ax:ocx xmlns:ax="http://schemas.microsoft.com/office/2006/activeX" xmlns:r="http://schemas.openxmlformats.org/officeDocument/2006/relationships" ax:classid="{5512D11A-5CC6-11CF-8D67-00AA00BDCE1D}" ax:persistence="persistStream" r:id="rId1"/>
</file>

<file path=ppt/activeX/activeX57.xml><?xml version="1.0" encoding="utf-8"?>
<ax:ocx xmlns:ax="http://schemas.microsoft.com/office/2006/activeX" xmlns:r="http://schemas.openxmlformats.org/officeDocument/2006/relationships" ax:classid="{5512D11A-5CC6-11CF-8D67-00AA00BDCE1D}" ax:persistence="persistStream" r:id="rId1"/>
</file>

<file path=ppt/activeX/activeX58.xml><?xml version="1.0" encoding="utf-8"?>
<ax:ocx xmlns:ax="http://schemas.microsoft.com/office/2006/activeX" xmlns:r="http://schemas.openxmlformats.org/officeDocument/2006/relationships" ax:classid="{5512D11A-5CC6-11CF-8D67-00AA00BDCE1D}" ax:persistence="persistStream" r:id="rId1"/>
</file>

<file path=ppt/activeX/activeX59.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A-5CC6-11CF-8D67-00AA00BDCE1D}" ax:persistence="persistStream" r:id="rId1"/>
</file>

<file path=ppt/activeX/activeX60.xml><?xml version="1.0" encoding="utf-8"?>
<ax:ocx xmlns:ax="http://schemas.microsoft.com/office/2006/activeX" xmlns:r="http://schemas.openxmlformats.org/officeDocument/2006/relationships" ax:classid="{5512D11A-5CC6-11CF-8D67-00AA00BDCE1D}" ax:persistence="persistStream" r:id="rId1"/>
</file>

<file path=ppt/activeX/activeX61.xml><?xml version="1.0" encoding="utf-8"?>
<ax:ocx xmlns:ax="http://schemas.microsoft.com/office/2006/activeX" xmlns:r="http://schemas.openxmlformats.org/officeDocument/2006/relationships" ax:classid="{5512D11A-5CC6-11CF-8D67-00AA00BDCE1D}" ax:persistence="persistStream" r:id="rId1"/>
</file>

<file path=ppt/activeX/activeX62.xml><?xml version="1.0" encoding="utf-8"?>
<ax:ocx xmlns:ax="http://schemas.microsoft.com/office/2006/activeX" xmlns:r="http://schemas.openxmlformats.org/officeDocument/2006/relationships" ax:classid="{5512D11A-5CC6-11CF-8D67-00AA00BDCE1D}" ax:persistence="persistStream" r:id="rId1"/>
</file>

<file path=ppt/activeX/activeX63.xml><?xml version="1.0" encoding="utf-8"?>
<ax:ocx xmlns:ax="http://schemas.microsoft.com/office/2006/activeX" xmlns:r="http://schemas.openxmlformats.org/officeDocument/2006/relationships" ax:classid="{5512D11A-5CC6-11CF-8D67-00AA00BDCE1D}" ax:persistence="persistStream" r:id="rId1"/>
</file>

<file path=ppt/activeX/activeX64.xml><?xml version="1.0" encoding="utf-8"?>
<ax:ocx xmlns:ax="http://schemas.microsoft.com/office/2006/activeX" xmlns:r="http://schemas.openxmlformats.org/officeDocument/2006/relationships" ax:classid="{5512D11A-5CC6-11CF-8D67-00AA00BDCE1D}" ax:persistence="persistStream" r:id="rId1"/>
</file>

<file path=ppt/activeX/activeX65.xml><?xml version="1.0" encoding="utf-8"?>
<ax:ocx xmlns:ax="http://schemas.microsoft.com/office/2006/activeX" xmlns:r="http://schemas.openxmlformats.org/officeDocument/2006/relationships" ax:classid="{5512D11A-5CC6-11CF-8D67-00AA00BDCE1D}" ax:persistence="persistStream" r:id="rId1"/>
</file>

<file path=ppt/activeX/activeX66.xml><?xml version="1.0" encoding="utf-8"?>
<ax:ocx xmlns:ax="http://schemas.microsoft.com/office/2006/activeX" xmlns:r="http://schemas.openxmlformats.org/officeDocument/2006/relationships" ax:classid="{5512D11A-5CC6-11CF-8D67-00AA00BDCE1D}" ax:persistence="persistStream" r:id="rId1"/>
</file>

<file path=ppt/activeX/activeX67.xml><?xml version="1.0" encoding="utf-8"?>
<ax:ocx xmlns:ax="http://schemas.microsoft.com/office/2006/activeX" xmlns:r="http://schemas.openxmlformats.org/officeDocument/2006/relationships" ax:classid="{5512D11A-5CC6-11CF-8D67-00AA00BDCE1D}" ax:persistence="persistStream" r:id="rId1"/>
</file>

<file path=ppt/activeX/activeX68.xml><?xml version="1.0" encoding="utf-8"?>
<ax:ocx xmlns:ax="http://schemas.microsoft.com/office/2006/activeX" xmlns:r="http://schemas.openxmlformats.org/officeDocument/2006/relationships" ax:classid="{5512D11A-5CC6-11CF-8D67-00AA00BDCE1D}" ax:persistence="persistStream" r:id="rId1"/>
</file>

<file path=ppt/activeX/activeX69.xml><?xml version="1.0" encoding="utf-8"?>
<ax:ocx xmlns:ax="http://schemas.microsoft.com/office/2006/activeX" xmlns:r="http://schemas.openxmlformats.org/officeDocument/2006/relationships" ax:classid="{5512D11A-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70.xml><?xml version="1.0" encoding="utf-8"?>
<ax:ocx xmlns:ax="http://schemas.microsoft.com/office/2006/activeX" xmlns:r="http://schemas.openxmlformats.org/officeDocument/2006/relationships" ax:classid="{5512D11A-5CC6-11CF-8D67-00AA00BDCE1D}" ax:persistence="persistStream" r:id="rId1"/>
</file>

<file path=ppt/activeX/activeX71.xml><?xml version="1.0" encoding="utf-8"?>
<ax:ocx xmlns:ax="http://schemas.microsoft.com/office/2006/activeX" xmlns:r="http://schemas.openxmlformats.org/officeDocument/2006/relationships" ax:classid="{5512D11A-5CC6-11CF-8D67-00AA00BDCE1D}" ax:persistence="persistStream" r:id="rId1"/>
</file>

<file path=ppt/activeX/activeX72.xml><?xml version="1.0" encoding="utf-8"?>
<ax:ocx xmlns:ax="http://schemas.microsoft.com/office/2006/activeX" xmlns:r="http://schemas.openxmlformats.org/officeDocument/2006/relationships" ax:classid="{5512D11A-5CC6-11CF-8D67-00AA00BDCE1D}" ax:persistence="persistStream" r:id="rId1"/>
</file>

<file path=ppt/activeX/activeX73.xml><?xml version="1.0" encoding="utf-8"?>
<ax:ocx xmlns:ax="http://schemas.microsoft.com/office/2006/activeX" xmlns:r="http://schemas.openxmlformats.org/officeDocument/2006/relationships" ax:classid="{5512D11A-5CC6-11CF-8D67-00AA00BDCE1D}" ax:persistence="persistStream" r:id="rId1"/>
</file>

<file path=ppt/activeX/activeX74.xml><?xml version="1.0" encoding="utf-8"?>
<ax:ocx xmlns:ax="http://schemas.microsoft.com/office/2006/activeX" xmlns:r="http://schemas.openxmlformats.org/officeDocument/2006/relationships" ax:classid="{5512D11A-5CC6-11CF-8D67-00AA00BDCE1D}" ax:persistence="persistStream" r:id="rId1"/>
</file>

<file path=ppt/activeX/activeX75.xml><?xml version="1.0" encoding="utf-8"?>
<ax:ocx xmlns:ax="http://schemas.microsoft.com/office/2006/activeX" xmlns:r="http://schemas.openxmlformats.org/officeDocument/2006/relationships" ax:classid="{5512D11A-5CC6-11CF-8D67-00AA00BDCE1D}" ax:persistence="persistStream" r:id="rId1"/>
</file>

<file path=ppt/activeX/activeX76.xml><?xml version="1.0" encoding="utf-8"?>
<ax:ocx xmlns:ax="http://schemas.microsoft.com/office/2006/activeX" xmlns:r="http://schemas.openxmlformats.org/officeDocument/2006/relationships" ax:classid="{5512D11A-5CC6-11CF-8D67-00AA00BDCE1D}" ax:persistence="persistStream" r:id="rId1"/>
</file>

<file path=ppt/activeX/activeX77.xml><?xml version="1.0" encoding="utf-8"?>
<ax:ocx xmlns:ax="http://schemas.microsoft.com/office/2006/activeX" xmlns:r="http://schemas.openxmlformats.org/officeDocument/2006/relationships" ax:classid="{5512D11A-5CC6-11CF-8D67-00AA00BDCE1D}" ax:persistence="persistStream" r:id="rId1"/>
</file>

<file path=ppt/activeX/activeX78.xml><?xml version="1.0" encoding="utf-8"?>
<ax:ocx xmlns:ax="http://schemas.microsoft.com/office/2006/activeX" xmlns:r="http://schemas.openxmlformats.org/officeDocument/2006/relationships" ax:classid="{5512D11A-5CC6-11CF-8D67-00AA00BDCE1D}" ax:persistence="persistStream" r:id="rId1"/>
</file>

<file path=ppt/activeX/activeX79.xml><?xml version="1.0" encoding="utf-8"?>
<ax:ocx xmlns:ax="http://schemas.microsoft.com/office/2006/activeX" xmlns:r="http://schemas.openxmlformats.org/officeDocument/2006/relationships" ax:classid="{5512D11A-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80.xml><?xml version="1.0" encoding="utf-8"?>
<ax:ocx xmlns:ax="http://schemas.microsoft.com/office/2006/activeX" xmlns:r="http://schemas.openxmlformats.org/officeDocument/2006/relationships" ax:classid="{5512D11A-5CC6-11CF-8D67-00AA00BDCE1D}" ax:persistence="persistStream" r:id="rId1"/>
</file>

<file path=ppt/activeX/activeX81.xml><?xml version="1.0" encoding="utf-8"?>
<ax:ocx xmlns:ax="http://schemas.microsoft.com/office/2006/activeX" xmlns:r="http://schemas.openxmlformats.org/officeDocument/2006/relationships" ax:classid="{5512D11A-5CC6-11CF-8D67-00AA00BDCE1D}" ax:persistence="persistStream" r:id="rId1"/>
</file>

<file path=ppt/activeX/activeX82.xml><?xml version="1.0" encoding="utf-8"?>
<ax:ocx xmlns:ax="http://schemas.microsoft.com/office/2006/activeX" xmlns:r="http://schemas.openxmlformats.org/officeDocument/2006/relationships" ax:classid="{5512D11A-5CC6-11CF-8D67-00AA00BDCE1D}" ax:persistence="persistStream" r:id="rId1"/>
</file>

<file path=ppt/activeX/activeX83.xml><?xml version="1.0" encoding="utf-8"?>
<ax:ocx xmlns:ax="http://schemas.microsoft.com/office/2006/activeX" xmlns:r="http://schemas.openxmlformats.org/officeDocument/2006/relationships" ax:classid="{5512D11A-5CC6-11CF-8D67-00AA00BDCE1D}" ax:persistence="persistStream" r:id="rId1"/>
</file>

<file path=ppt/activeX/activeX84.xml><?xml version="1.0" encoding="utf-8"?>
<ax:ocx xmlns:ax="http://schemas.microsoft.com/office/2006/activeX" xmlns:r="http://schemas.openxmlformats.org/officeDocument/2006/relationships" ax:classid="{5512D11A-5CC6-11CF-8D67-00AA00BDCE1D}" ax:persistence="persistStream" r:id="rId1"/>
</file>

<file path=ppt/activeX/activeX85.xml><?xml version="1.0" encoding="utf-8"?>
<ax:ocx xmlns:ax="http://schemas.microsoft.com/office/2006/activeX" xmlns:r="http://schemas.openxmlformats.org/officeDocument/2006/relationships" ax:classid="{5512D11A-5CC6-11CF-8D67-00AA00BDCE1D}" ax:persistence="persistStream" r:id="rId1"/>
</file>

<file path=ppt/activeX/activeX86.xml><?xml version="1.0" encoding="utf-8"?>
<ax:ocx xmlns:ax="http://schemas.microsoft.com/office/2006/activeX" xmlns:r="http://schemas.openxmlformats.org/officeDocument/2006/relationships" ax:classid="{5512D11A-5CC6-11CF-8D67-00AA00BDCE1D}" ax:persistence="persistStream" r:id="rId1"/>
</file>

<file path=ppt/activeX/activeX87.xml><?xml version="1.0" encoding="utf-8"?>
<ax:ocx xmlns:ax="http://schemas.microsoft.com/office/2006/activeX" xmlns:r="http://schemas.openxmlformats.org/officeDocument/2006/relationships" ax:classid="{5512D11A-5CC6-11CF-8D67-00AA00BDCE1D}" ax:persistence="persistStream" r:id="rId1"/>
</file>

<file path=ppt/activeX/activeX88.xml><?xml version="1.0" encoding="utf-8"?>
<ax:ocx xmlns:ax="http://schemas.microsoft.com/office/2006/activeX" xmlns:r="http://schemas.openxmlformats.org/officeDocument/2006/relationships" ax:classid="{5512D11A-5CC6-11CF-8D67-00AA00BDCE1D}" ax:persistence="persistStream" r:id="rId1"/>
</file>

<file path=ppt/activeX/activeX89.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A-5CC6-11CF-8D67-00AA00BDCE1D}" ax:persistence="persistStream" r:id="rId1"/>
</file>

<file path=ppt/activeX/activeX90.xml><?xml version="1.0" encoding="utf-8"?>
<ax:ocx xmlns:ax="http://schemas.microsoft.com/office/2006/activeX" xmlns:r="http://schemas.openxmlformats.org/officeDocument/2006/relationships" ax:classid="{5512D11A-5CC6-11CF-8D67-00AA00BDCE1D}" ax:persistence="persistStream" r:id="rId1"/>
</file>

<file path=ppt/activeX/activeX91.xml><?xml version="1.0" encoding="utf-8"?>
<ax:ocx xmlns:ax="http://schemas.microsoft.com/office/2006/activeX" xmlns:r="http://schemas.openxmlformats.org/officeDocument/2006/relationships" ax:classid="{5512D11A-5CC6-11CF-8D67-00AA00BDCE1D}" ax:persistence="persistStream" r:id="rId1"/>
</file>

<file path=ppt/activeX/activeX92.xml><?xml version="1.0" encoding="utf-8"?>
<ax:ocx xmlns:ax="http://schemas.microsoft.com/office/2006/activeX" xmlns:r="http://schemas.openxmlformats.org/officeDocument/2006/relationships" ax:classid="{5512D11A-5CC6-11CF-8D67-00AA00BDCE1D}" ax:persistence="persistStream" r:id="rId1"/>
</file>

<file path=ppt/activeX/activeX93.xml><?xml version="1.0" encoding="utf-8"?>
<ax:ocx xmlns:ax="http://schemas.microsoft.com/office/2006/activeX" xmlns:r="http://schemas.openxmlformats.org/officeDocument/2006/relationships" ax:classid="{5512D11A-5CC6-11CF-8D67-00AA00BDCE1D}" ax:persistence="persistStream" r:id="rId1"/>
</file>

<file path=ppt/activeX/activeX94.xml><?xml version="1.0" encoding="utf-8"?>
<ax:ocx xmlns:ax="http://schemas.microsoft.com/office/2006/activeX" xmlns:r="http://schemas.openxmlformats.org/officeDocument/2006/relationships" ax:classid="{5512D11A-5CC6-11CF-8D67-00AA00BDCE1D}" ax:persistence="persistStream" r:id="rId1"/>
</file>

<file path=ppt/activeX/activeX95.xml><?xml version="1.0" encoding="utf-8"?>
<ax:ocx xmlns:ax="http://schemas.microsoft.com/office/2006/activeX" xmlns:r="http://schemas.openxmlformats.org/officeDocument/2006/relationships" ax:classid="{5512D11A-5CC6-11CF-8D67-00AA00BDCE1D}" ax:persistence="persistStream" r:id="rId1"/>
</file>

<file path=ppt/activeX/activeX96.xml><?xml version="1.0" encoding="utf-8"?>
<ax:ocx xmlns:ax="http://schemas.microsoft.com/office/2006/activeX" xmlns:r="http://schemas.openxmlformats.org/officeDocument/2006/relationships" ax:classid="{5512D11A-5CC6-11CF-8D67-00AA00BDCE1D}" ax:persistence="persistStream" r:id="rId1"/>
</file>

<file path=ppt/activeX/activeX97.xml><?xml version="1.0" encoding="utf-8"?>
<ax:ocx xmlns:ax="http://schemas.microsoft.com/office/2006/activeX" xmlns:r="http://schemas.openxmlformats.org/officeDocument/2006/relationships" ax:classid="{5512D11A-5CC6-11CF-8D67-00AA00BDCE1D}" ax:persistence="persistStream" r:id="rId1"/>
</file>

<file path=ppt/activeX/activeX98.xml><?xml version="1.0" encoding="utf-8"?>
<ax:ocx xmlns:ax="http://schemas.microsoft.com/office/2006/activeX" xmlns:r="http://schemas.openxmlformats.org/officeDocument/2006/relationships" ax:classid="{5512D11A-5CC6-11CF-8D67-00AA00BDCE1D}" ax:persistence="persistStream" r:id="rId1"/>
</file>

<file path=ppt/activeX/activeX99.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EEBE1E-1112-4A9F-9F1C-A7248A681F04}" type="datetimeFigureOut">
              <a:rPr lang="en-US" smtClean="0"/>
              <a:t>7/19/2012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1F1657-DC12-4333-A555-1CBAA47F3BAD}" type="slidenum">
              <a:rPr lang="en-US" smtClean="0"/>
              <a:t>‹#›</a:t>
            </a:fld>
            <a:endParaRPr lang="en-US"/>
          </a:p>
        </p:txBody>
      </p:sp>
    </p:spTree>
    <p:extLst>
      <p:ext uri="{BB962C8B-B14F-4D97-AF65-F5344CB8AC3E}">
        <p14:creationId xmlns:p14="http://schemas.microsoft.com/office/powerpoint/2010/main" val="166988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B5355-A627-4A9E-845A-EE28112A5270}" type="datetimeFigureOut">
              <a:rPr lang="en-US" smtClean="0"/>
              <a:t>7/19/2012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CD29E-D03F-45D0-B530-F732F3B30EA9}" type="slidenum">
              <a:rPr lang="en-US" smtClean="0"/>
              <a:t>‹#›</a:t>
            </a:fld>
            <a:endParaRPr lang="en-US"/>
          </a:p>
        </p:txBody>
      </p:sp>
    </p:spTree>
    <p:extLst>
      <p:ext uri="{BB962C8B-B14F-4D97-AF65-F5344CB8AC3E}">
        <p14:creationId xmlns:p14="http://schemas.microsoft.com/office/powerpoint/2010/main" val="73443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821473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79676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163068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4168341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35699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7/15/2012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100172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7/15/2012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216242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7/15/2012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95486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7/15/2012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50495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7/15/2012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1947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7/15/2012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00D30-2EAE-4C87-B906-31D8FD3D07C9}" type="slidenum">
              <a:rPr lang="en-US" smtClean="0"/>
              <a:t>‹#›</a:t>
            </a:fld>
            <a:endParaRPr lang="en-US"/>
          </a:p>
        </p:txBody>
      </p:sp>
    </p:spTree>
    <p:extLst>
      <p:ext uri="{BB962C8B-B14F-4D97-AF65-F5344CB8AC3E}">
        <p14:creationId xmlns:p14="http://schemas.microsoft.com/office/powerpoint/2010/main" val="364187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7/15/2012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00D30-2EAE-4C87-B906-31D8FD3D07C9}" type="slidenum">
              <a:rPr lang="en-US" smtClean="0"/>
              <a:t>‹#›</a:t>
            </a:fld>
            <a:endParaRPr lang="en-US"/>
          </a:p>
        </p:txBody>
      </p:sp>
    </p:spTree>
    <p:extLst>
      <p:ext uri="{BB962C8B-B14F-4D97-AF65-F5344CB8AC3E}">
        <p14:creationId xmlns:p14="http://schemas.microsoft.com/office/powerpoint/2010/main" val="371246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ulturalinsurance.com/pdf/rotary_brochure_english.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ssexyep@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http://www.rotarydistrict7890.org/images/yex_logo.gif" TargetMode="External"/></Relationships>
</file>

<file path=ppt/slides/_rels/slide23.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10.wmf"/><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s>
</file>

<file path=ppt/slides/_rels/slide24.xml.rels><?xml version="1.0" encoding="UTF-8" standalone="yes"?>
<Relationships xmlns="http://schemas.openxmlformats.org/package/2006/relationships"><Relationship Id="rId8" Type="http://schemas.openxmlformats.org/officeDocument/2006/relationships/control" Target="../activeX/activeX17.xml"/><Relationship Id="rId13" Type="http://schemas.openxmlformats.org/officeDocument/2006/relationships/image" Target="../media/image11.jpeg"/><Relationship Id="rId3" Type="http://schemas.openxmlformats.org/officeDocument/2006/relationships/control" Target="../activeX/activeX12.xml"/><Relationship Id="rId7" Type="http://schemas.openxmlformats.org/officeDocument/2006/relationships/control" Target="../activeX/activeX16.xml"/><Relationship Id="rId12" Type="http://schemas.openxmlformats.org/officeDocument/2006/relationships/slideLayout" Target="../slideLayouts/slideLayout2.xml"/><Relationship Id="rId2" Type="http://schemas.openxmlformats.org/officeDocument/2006/relationships/control" Target="../activeX/activeX11.xml"/><Relationship Id="rId1" Type="http://schemas.openxmlformats.org/officeDocument/2006/relationships/vmlDrawing" Target="../drawings/vmlDrawing3.vml"/><Relationship Id="rId6" Type="http://schemas.openxmlformats.org/officeDocument/2006/relationships/control" Target="../activeX/activeX15.xml"/><Relationship Id="rId11" Type="http://schemas.openxmlformats.org/officeDocument/2006/relationships/control" Target="../activeX/activeX20.xml"/><Relationship Id="rId5" Type="http://schemas.openxmlformats.org/officeDocument/2006/relationships/control" Target="../activeX/activeX14.xml"/><Relationship Id="rId10" Type="http://schemas.openxmlformats.org/officeDocument/2006/relationships/control" Target="../activeX/activeX19.xml"/><Relationship Id="rId4" Type="http://schemas.openxmlformats.org/officeDocument/2006/relationships/control" Target="../activeX/activeX13.xml"/><Relationship Id="rId9" Type="http://schemas.openxmlformats.org/officeDocument/2006/relationships/control" Target="../activeX/activeX18.xml"/><Relationship Id="rId14" Type="http://schemas.openxmlformats.org/officeDocument/2006/relationships/image" Target="../media/image10.wmf"/></Relationships>
</file>

<file path=ppt/slides/_rels/slide25.xml.rels><?xml version="1.0" encoding="UTF-8" standalone="yes"?>
<Relationships xmlns="http://schemas.openxmlformats.org/package/2006/relationships"><Relationship Id="rId8" Type="http://schemas.openxmlformats.org/officeDocument/2006/relationships/control" Target="../activeX/activeX27.xml"/><Relationship Id="rId13" Type="http://schemas.openxmlformats.org/officeDocument/2006/relationships/image" Target="../media/image12.jpeg"/><Relationship Id="rId3" Type="http://schemas.openxmlformats.org/officeDocument/2006/relationships/control" Target="../activeX/activeX22.xml"/><Relationship Id="rId7" Type="http://schemas.openxmlformats.org/officeDocument/2006/relationships/control" Target="../activeX/activeX26.xml"/><Relationship Id="rId12" Type="http://schemas.openxmlformats.org/officeDocument/2006/relationships/slideLayout" Target="../slideLayouts/slideLayout2.xml"/><Relationship Id="rId2" Type="http://schemas.openxmlformats.org/officeDocument/2006/relationships/control" Target="../activeX/activeX21.xml"/><Relationship Id="rId1" Type="http://schemas.openxmlformats.org/officeDocument/2006/relationships/vmlDrawing" Target="../drawings/vmlDrawing4.vml"/><Relationship Id="rId6" Type="http://schemas.openxmlformats.org/officeDocument/2006/relationships/control" Target="../activeX/activeX25.xml"/><Relationship Id="rId11" Type="http://schemas.openxmlformats.org/officeDocument/2006/relationships/control" Target="../activeX/activeX30.xml"/><Relationship Id="rId5" Type="http://schemas.openxmlformats.org/officeDocument/2006/relationships/control" Target="../activeX/activeX24.xml"/><Relationship Id="rId10" Type="http://schemas.openxmlformats.org/officeDocument/2006/relationships/control" Target="../activeX/activeX29.xml"/><Relationship Id="rId4" Type="http://schemas.openxmlformats.org/officeDocument/2006/relationships/control" Target="../activeX/activeX23.xml"/><Relationship Id="rId9" Type="http://schemas.openxmlformats.org/officeDocument/2006/relationships/control" Target="../activeX/activeX28.xml"/><Relationship Id="rId14" Type="http://schemas.openxmlformats.org/officeDocument/2006/relationships/image" Target="../media/image10.wmf"/></Relationships>
</file>

<file path=ppt/slides/_rels/slide26.xml.rels><?xml version="1.0" encoding="UTF-8" standalone="yes"?>
<Relationships xmlns="http://schemas.openxmlformats.org/package/2006/relationships"><Relationship Id="rId8" Type="http://schemas.openxmlformats.org/officeDocument/2006/relationships/control" Target="../activeX/activeX37.xml"/><Relationship Id="rId13" Type="http://schemas.openxmlformats.org/officeDocument/2006/relationships/image" Target="../media/image12.jpeg"/><Relationship Id="rId3" Type="http://schemas.openxmlformats.org/officeDocument/2006/relationships/control" Target="../activeX/activeX32.xml"/><Relationship Id="rId7" Type="http://schemas.openxmlformats.org/officeDocument/2006/relationships/control" Target="../activeX/activeX36.xml"/><Relationship Id="rId12" Type="http://schemas.openxmlformats.org/officeDocument/2006/relationships/slideLayout" Target="../slideLayouts/slideLayout2.xml"/><Relationship Id="rId2" Type="http://schemas.openxmlformats.org/officeDocument/2006/relationships/control" Target="../activeX/activeX31.xml"/><Relationship Id="rId1" Type="http://schemas.openxmlformats.org/officeDocument/2006/relationships/vmlDrawing" Target="../drawings/vmlDrawing5.vml"/><Relationship Id="rId6" Type="http://schemas.openxmlformats.org/officeDocument/2006/relationships/control" Target="../activeX/activeX35.xml"/><Relationship Id="rId11" Type="http://schemas.openxmlformats.org/officeDocument/2006/relationships/control" Target="../activeX/activeX40.xml"/><Relationship Id="rId5" Type="http://schemas.openxmlformats.org/officeDocument/2006/relationships/control" Target="../activeX/activeX34.xml"/><Relationship Id="rId10" Type="http://schemas.openxmlformats.org/officeDocument/2006/relationships/control" Target="../activeX/activeX39.xml"/><Relationship Id="rId4" Type="http://schemas.openxmlformats.org/officeDocument/2006/relationships/control" Target="../activeX/activeX33.xml"/><Relationship Id="rId9" Type="http://schemas.openxmlformats.org/officeDocument/2006/relationships/control" Target="../activeX/activeX38.xml"/><Relationship Id="rId14" Type="http://schemas.openxmlformats.org/officeDocument/2006/relationships/image" Target="../media/image14.wmf"/></Relationships>
</file>

<file path=ppt/slides/_rels/slide27.xml.rels><?xml version="1.0" encoding="UTF-8" standalone="yes"?>
<Relationships xmlns="http://schemas.openxmlformats.org/package/2006/relationships"><Relationship Id="rId8" Type="http://schemas.openxmlformats.org/officeDocument/2006/relationships/control" Target="../activeX/activeX47.xml"/><Relationship Id="rId13" Type="http://schemas.openxmlformats.org/officeDocument/2006/relationships/image" Target="../media/image12.jpeg"/><Relationship Id="rId3" Type="http://schemas.openxmlformats.org/officeDocument/2006/relationships/control" Target="../activeX/activeX42.xml"/><Relationship Id="rId7" Type="http://schemas.openxmlformats.org/officeDocument/2006/relationships/control" Target="../activeX/activeX46.xml"/><Relationship Id="rId12" Type="http://schemas.openxmlformats.org/officeDocument/2006/relationships/slideLayout" Target="../slideLayouts/slideLayout2.xml"/><Relationship Id="rId2" Type="http://schemas.openxmlformats.org/officeDocument/2006/relationships/control" Target="../activeX/activeX41.xml"/><Relationship Id="rId1" Type="http://schemas.openxmlformats.org/officeDocument/2006/relationships/vmlDrawing" Target="../drawings/vmlDrawing6.vml"/><Relationship Id="rId6" Type="http://schemas.openxmlformats.org/officeDocument/2006/relationships/control" Target="../activeX/activeX45.xml"/><Relationship Id="rId11" Type="http://schemas.openxmlformats.org/officeDocument/2006/relationships/control" Target="../activeX/activeX50.xml"/><Relationship Id="rId5" Type="http://schemas.openxmlformats.org/officeDocument/2006/relationships/control" Target="../activeX/activeX44.xml"/><Relationship Id="rId10" Type="http://schemas.openxmlformats.org/officeDocument/2006/relationships/control" Target="../activeX/activeX49.xml"/><Relationship Id="rId4" Type="http://schemas.openxmlformats.org/officeDocument/2006/relationships/control" Target="../activeX/activeX43.xml"/><Relationship Id="rId9" Type="http://schemas.openxmlformats.org/officeDocument/2006/relationships/control" Target="../activeX/activeX48.xml"/><Relationship Id="rId14" Type="http://schemas.openxmlformats.org/officeDocument/2006/relationships/image" Target="../media/image14.wmf"/></Relationships>
</file>

<file path=ppt/slides/_rels/slide28.xml.rels><?xml version="1.0" encoding="UTF-8" standalone="yes"?>
<Relationships xmlns="http://schemas.openxmlformats.org/package/2006/relationships"><Relationship Id="rId8" Type="http://schemas.openxmlformats.org/officeDocument/2006/relationships/control" Target="../activeX/activeX57.xml"/><Relationship Id="rId13" Type="http://schemas.openxmlformats.org/officeDocument/2006/relationships/image" Target="../media/image12.jpeg"/><Relationship Id="rId3" Type="http://schemas.openxmlformats.org/officeDocument/2006/relationships/control" Target="../activeX/activeX52.xml"/><Relationship Id="rId7" Type="http://schemas.openxmlformats.org/officeDocument/2006/relationships/control" Target="../activeX/activeX56.xml"/><Relationship Id="rId12" Type="http://schemas.openxmlformats.org/officeDocument/2006/relationships/slideLayout" Target="../slideLayouts/slideLayout2.xml"/><Relationship Id="rId2" Type="http://schemas.openxmlformats.org/officeDocument/2006/relationships/control" Target="../activeX/activeX51.xml"/><Relationship Id="rId1" Type="http://schemas.openxmlformats.org/officeDocument/2006/relationships/vmlDrawing" Target="../drawings/vmlDrawing7.vml"/><Relationship Id="rId6" Type="http://schemas.openxmlformats.org/officeDocument/2006/relationships/control" Target="../activeX/activeX55.xml"/><Relationship Id="rId11" Type="http://schemas.openxmlformats.org/officeDocument/2006/relationships/control" Target="../activeX/activeX60.xml"/><Relationship Id="rId5" Type="http://schemas.openxmlformats.org/officeDocument/2006/relationships/control" Target="../activeX/activeX54.xml"/><Relationship Id="rId10" Type="http://schemas.openxmlformats.org/officeDocument/2006/relationships/control" Target="../activeX/activeX59.xml"/><Relationship Id="rId4" Type="http://schemas.openxmlformats.org/officeDocument/2006/relationships/control" Target="../activeX/activeX53.xml"/><Relationship Id="rId9" Type="http://schemas.openxmlformats.org/officeDocument/2006/relationships/control" Target="../activeX/activeX58.xml"/><Relationship Id="rId14" Type="http://schemas.openxmlformats.org/officeDocument/2006/relationships/image" Target="../media/image14.wmf"/></Relationships>
</file>

<file path=ppt/slides/_rels/slide29.xml.rels><?xml version="1.0" encoding="UTF-8" standalone="yes"?>
<Relationships xmlns="http://schemas.openxmlformats.org/package/2006/relationships"><Relationship Id="rId8" Type="http://schemas.openxmlformats.org/officeDocument/2006/relationships/control" Target="../activeX/activeX67.xml"/><Relationship Id="rId13" Type="http://schemas.openxmlformats.org/officeDocument/2006/relationships/image" Target="../media/image12.jpeg"/><Relationship Id="rId3" Type="http://schemas.openxmlformats.org/officeDocument/2006/relationships/control" Target="../activeX/activeX62.xml"/><Relationship Id="rId7" Type="http://schemas.openxmlformats.org/officeDocument/2006/relationships/control" Target="../activeX/activeX66.xml"/><Relationship Id="rId12" Type="http://schemas.openxmlformats.org/officeDocument/2006/relationships/slideLayout" Target="../slideLayouts/slideLayout2.xml"/><Relationship Id="rId2" Type="http://schemas.openxmlformats.org/officeDocument/2006/relationships/control" Target="../activeX/activeX61.xml"/><Relationship Id="rId1" Type="http://schemas.openxmlformats.org/officeDocument/2006/relationships/vmlDrawing" Target="../drawings/vmlDrawing8.vml"/><Relationship Id="rId6" Type="http://schemas.openxmlformats.org/officeDocument/2006/relationships/control" Target="../activeX/activeX65.xml"/><Relationship Id="rId11" Type="http://schemas.openxmlformats.org/officeDocument/2006/relationships/control" Target="../activeX/activeX70.xml"/><Relationship Id="rId5" Type="http://schemas.openxmlformats.org/officeDocument/2006/relationships/control" Target="../activeX/activeX64.xml"/><Relationship Id="rId10" Type="http://schemas.openxmlformats.org/officeDocument/2006/relationships/control" Target="../activeX/activeX69.xml"/><Relationship Id="rId4" Type="http://schemas.openxmlformats.org/officeDocument/2006/relationships/control" Target="../activeX/activeX63.xml"/><Relationship Id="rId9" Type="http://schemas.openxmlformats.org/officeDocument/2006/relationships/control" Target="../activeX/activeX68.xml"/><Relationship Id="rId1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ontrol" Target="../activeX/activeX77.xml"/><Relationship Id="rId13" Type="http://schemas.openxmlformats.org/officeDocument/2006/relationships/image" Target="../media/image10.wmf"/><Relationship Id="rId3" Type="http://schemas.openxmlformats.org/officeDocument/2006/relationships/control" Target="../activeX/activeX72.xml"/><Relationship Id="rId7" Type="http://schemas.openxmlformats.org/officeDocument/2006/relationships/control" Target="../activeX/activeX76.xml"/><Relationship Id="rId12" Type="http://schemas.openxmlformats.org/officeDocument/2006/relationships/slideLayout" Target="../slideLayouts/slideLayout2.xml"/><Relationship Id="rId2" Type="http://schemas.openxmlformats.org/officeDocument/2006/relationships/control" Target="../activeX/activeX71.xml"/><Relationship Id="rId1" Type="http://schemas.openxmlformats.org/officeDocument/2006/relationships/vmlDrawing" Target="../drawings/vmlDrawing9.vml"/><Relationship Id="rId6" Type="http://schemas.openxmlformats.org/officeDocument/2006/relationships/control" Target="../activeX/activeX75.xml"/><Relationship Id="rId11" Type="http://schemas.openxmlformats.org/officeDocument/2006/relationships/control" Target="../activeX/activeX80.xml"/><Relationship Id="rId5" Type="http://schemas.openxmlformats.org/officeDocument/2006/relationships/control" Target="../activeX/activeX74.xml"/><Relationship Id="rId10" Type="http://schemas.openxmlformats.org/officeDocument/2006/relationships/control" Target="../activeX/activeX79.xml"/><Relationship Id="rId4" Type="http://schemas.openxmlformats.org/officeDocument/2006/relationships/control" Target="../activeX/activeX73.xml"/><Relationship Id="rId9" Type="http://schemas.openxmlformats.org/officeDocument/2006/relationships/control" Target="../activeX/activeX78.xml"/></Relationships>
</file>

<file path=ppt/slides/_rels/slide31.xml.rels><?xml version="1.0" encoding="UTF-8" standalone="yes"?>
<Relationships xmlns="http://schemas.openxmlformats.org/package/2006/relationships"><Relationship Id="rId8" Type="http://schemas.openxmlformats.org/officeDocument/2006/relationships/control" Target="../activeX/activeX87.xml"/><Relationship Id="rId13" Type="http://schemas.openxmlformats.org/officeDocument/2006/relationships/control" Target="../activeX/activeX92.xml"/><Relationship Id="rId18" Type="http://schemas.openxmlformats.org/officeDocument/2006/relationships/image" Target="../media/image17.wmf"/><Relationship Id="rId3" Type="http://schemas.openxmlformats.org/officeDocument/2006/relationships/control" Target="../activeX/activeX82.xml"/><Relationship Id="rId7" Type="http://schemas.openxmlformats.org/officeDocument/2006/relationships/control" Target="../activeX/activeX86.xml"/><Relationship Id="rId12" Type="http://schemas.openxmlformats.org/officeDocument/2006/relationships/control" Target="../activeX/activeX91.xml"/><Relationship Id="rId17" Type="http://schemas.openxmlformats.org/officeDocument/2006/relationships/image" Target="../media/image16.jpeg"/><Relationship Id="rId2" Type="http://schemas.openxmlformats.org/officeDocument/2006/relationships/control" Target="../activeX/activeX81.xml"/><Relationship Id="rId16"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ontrol" Target="../activeX/activeX85.xml"/><Relationship Id="rId11" Type="http://schemas.openxmlformats.org/officeDocument/2006/relationships/control" Target="../activeX/activeX90.xml"/><Relationship Id="rId5" Type="http://schemas.openxmlformats.org/officeDocument/2006/relationships/control" Target="../activeX/activeX84.xml"/><Relationship Id="rId15" Type="http://schemas.openxmlformats.org/officeDocument/2006/relationships/control" Target="../activeX/activeX94.xml"/><Relationship Id="rId10" Type="http://schemas.openxmlformats.org/officeDocument/2006/relationships/control" Target="../activeX/activeX89.xml"/><Relationship Id="rId4" Type="http://schemas.openxmlformats.org/officeDocument/2006/relationships/control" Target="../activeX/activeX83.xml"/><Relationship Id="rId9" Type="http://schemas.openxmlformats.org/officeDocument/2006/relationships/control" Target="../activeX/activeX88.xml"/><Relationship Id="rId14" Type="http://schemas.openxmlformats.org/officeDocument/2006/relationships/control" Target="../activeX/activeX93.xml"/></Relationships>
</file>

<file path=ppt/slides/_rels/slide32.xml.rels><?xml version="1.0" encoding="UTF-8" standalone="yes"?>
<Relationships xmlns="http://schemas.openxmlformats.org/package/2006/relationships"><Relationship Id="rId8" Type="http://schemas.openxmlformats.org/officeDocument/2006/relationships/control" Target="../activeX/activeX101.xml"/><Relationship Id="rId3" Type="http://schemas.openxmlformats.org/officeDocument/2006/relationships/control" Target="../activeX/activeX96.xml"/><Relationship Id="rId7" Type="http://schemas.openxmlformats.org/officeDocument/2006/relationships/control" Target="../activeX/activeX100.xml"/><Relationship Id="rId2" Type="http://schemas.openxmlformats.org/officeDocument/2006/relationships/control" Target="../activeX/activeX95.xml"/><Relationship Id="rId1" Type="http://schemas.openxmlformats.org/officeDocument/2006/relationships/vmlDrawing" Target="../drawings/vmlDrawing11.vml"/><Relationship Id="rId6" Type="http://schemas.openxmlformats.org/officeDocument/2006/relationships/control" Target="../activeX/activeX99.xml"/><Relationship Id="rId11" Type="http://schemas.openxmlformats.org/officeDocument/2006/relationships/image" Target="../media/image14.wmf"/><Relationship Id="rId5" Type="http://schemas.openxmlformats.org/officeDocument/2006/relationships/control" Target="../activeX/activeX98.xml"/><Relationship Id="rId10" Type="http://schemas.openxmlformats.org/officeDocument/2006/relationships/slideLayout" Target="../slideLayouts/slideLayout2.xml"/><Relationship Id="rId4" Type="http://schemas.openxmlformats.org/officeDocument/2006/relationships/control" Target="../activeX/activeX97.xml"/><Relationship Id="rId9" Type="http://schemas.openxmlformats.org/officeDocument/2006/relationships/control" Target="../activeX/activeX102.xml"/></Relationships>
</file>

<file path=ppt/slides/_rels/slide33.xml.rels><?xml version="1.0" encoding="UTF-8" standalone="yes"?>
<Relationships xmlns="http://schemas.openxmlformats.org/package/2006/relationships"><Relationship Id="rId8" Type="http://schemas.openxmlformats.org/officeDocument/2006/relationships/control" Target="../activeX/activeX109.xml"/><Relationship Id="rId3" Type="http://schemas.openxmlformats.org/officeDocument/2006/relationships/control" Target="../activeX/activeX104.xml"/><Relationship Id="rId7" Type="http://schemas.openxmlformats.org/officeDocument/2006/relationships/control" Target="../activeX/activeX108.xml"/><Relationship Id="rId2" Type="http://schemas.openxmlformats.org/officeDocument/2006/relationships/control" Target="../activeX/activeX103.xml"/><Relationship Id="rId1" Type="http://schemas.openxmlformats.org/officeDocument/2006/relationships/vmlDrawing" Target="../drawings/vmlDrawing12.vml"/><Relationship Id="rId6" Type="http://schemas.openxmlformats.org/officeDocument/2006/relationships/control" Target="../activeX/activeX107.xml"/><Relationship Id="rId11" Type="http://schemas.openxmlformats.org/officeDocument/2006/relationships/image" Target="../media/image19.wmf"/><Relationship Id="rId5" Type="http://schemas.openxmlformats.org/officeDocument/2006/relationships/control" Target="../activeX/activeX106.xml"/><Relationship Id="rId10" Type="http://schemas.openxmlformats.org/officeDocument/2006/relationships/slideLayout" Target="../slideLayouts/slideLayout2.xml"/><Relationship Id="rId4" Type="http://schemas.openxmlformats.org/officeDocument/2006/relationships/control" Target="../activeX/activeX105.xml"/><Relationship Id="rId9" Type="http://schemas.openxmlformats.org/officeDocument/2006/relationships/control" Target="../activeX/activeX110.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xchangestuden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a:t>1</a:t>
            </a:fld>
            <a:endParaRPr lang="en-US"/>
          </a:p>
        </p:txBody>
      </p:sp>
      <p:sp>
        <p:nvSpPr>
          <p:cNvPr id="6" name="TextBox 5"/>
          <p:cNvSpPr txBox="1"/>
          <p:nvPr/>
        </p:nvSpPr>
        <p:spPr>
          <a:xfrm>
            <a:off x="1447800" y="3276600"/>
            <a:ext cx="6400800" cy="2308324"/>
          </a:xfrm>
          <a:prstGeom prst="rect">
            <a:avLst/>
          </a:prstGeom>
          <a:noFill/>
        </p:spPr>
        <p:txBody>
          <a:bodyPr wrap="square" rtlCol="0">
            <a:spAutoFit/>
          </a:bodyPr>
          <a:lstStyle/>
          <a:p>
            <a:pPr algn="ctr"/>
            <a:r>
              <a:rPr lang="en-US" sz="4800" b="1" dirty="0" smtClean="0">
                <a:solidFill>
                  <a:srgbClr val="FF0000"/>
                </a:solidFill>
              </a:rPr>
              <a:t>Keys to </a:t>
            </a:r>
          </a:p>
          <a:p>
            <a:pPr algn="ctr"/>
            <a:r>
              <a:rPr lang="en-US" sz="4800" b="1" dirty="0" smtClean="0">
                <a:solidFill>
                  <a:srgbClr val="FF0000"/>
                </a:solidFill>
              </a:rPr>
              <a:t>Department of State </a:t>
            </a:r>
          </a:p>
          <a:p>
            <a:pPr algn="ctr"/>
            <a:r>
              <a:rPr lang="en-US" sz="4800" b="1" dirty="0" smtClean="0">
                <a:solidFill>
                  <a:srgbClr val="FF0000"/>
                </a:solidFill>
              </a:rPr>
              <a:t>Compliance</a:t>
            </a:r>
            <a:endParaRPr lang="en-US" sz="4800" b="1" dirty="0">
              <a:solidFill>
                <a:srgbClr val="FF0000"/>
              </a:solidFill>
            </a:endParaRPr>
          </a:p>
        </p:txBody>
      </p:sp>
      <p:pic>
        <p:nvPicPr>
          <p:cNvPr id="2054" name="Picture 6" descr="C:\Documents and Settings\Dan Bronson\Desktop\K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620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71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10</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IB25</a:t>
            </a:r>
          </a:p>
          <a:p>
            <a:r>
              <a:rPr lang="en-US" b="1" dirty="0" smtClean="0">
                <a:solidFill>
                  <a:srgbClr val="FF0000"/>
                </a:solidFill>
              </a:rPr>
              <a:t>Inbound Audit 6</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57250" y="476250"/>
            <a:ext cx="8001000" cy="5324535"/>
          </a:xfrm>
          <a:prstGeom prst="rect">
            <a:avLst/>
          </a:prstGeom>
        </p:spPr>
        <p:txBody>
          <a:bodyPr wrap="square">
            <a:spAutoFit/>
          </a:bodyPr>
          <a:lstStyle/>
          <a:p>
            <a:r>
              <a:rPr lang="en-US" sz="1300" dirty="0"/>
              <a:t>U.S.A. Consulate General</a:t>
            </a:r>
          </a:p>
          <a:p>
            <a:r>
              <a:rPr lang="en-US" sz="1300" dirty="0"/>
              <a:t>Visa Processing Division</a:t>
            </a:r>
          </a:p>
          <a:p>
            <a:r>
              <a:rPr lang="en-US" sz="800" dirty="0"/>
              <a:t> </a:t>
            </a:r>
          </a:p>
          <a:p>
            <a:r>
              <a:rPr lang="en-US" sz="1300" dirty="0"/>
              <a:t>Dear Visa Processing Officer.</a:t>
            </a:r>
          </a:p>
          <a:p>
            <a:r>
              <a:rPr lang="en-US" sz="800" dirty="0"/>
              <a:t> </a:t>
            </a:r>
          </a:p>
          <a:p>
            <a:r>
              <a:rPr lang="en-US" sz="1300" dirty="0"/>
              <a:t>Please allow me to introduce myself. I am </a:t>
            </a:r>
            <a:r>
              <a:rPr lang="en-US" sz="1300" b="1" u="sng" dirty="0"/>
              <a:t>NAME</a:t>
            </a:r>
            <a:r>
              <a:rPr lang="en-US" sz="1300" dirty="0"/>
              <a:t>, the </a:t>
            </a:r>
            <a:r>
              <a:rPr lang="en-US" sz="1300" b="1" u="sng" dirty="0"/>
              <a:t>TITLE</a:t>
            </a:r>
            <a:r>
              <a:rPr lang="en-US" sz="1300" dirty="0"/>
              <a:t> at </a:t>
            </a:r>
            <a:r>
              <a:rPr lang="en-US" sz="1300" b="1" u="sng" dirty="0"/>
              <a:t>SCHOOL NAME</a:t>
            </a:r>
            <a:r>
              <a:rPr lang="en-US" sz="1300" dirty="0"/>
              <a:t> High School in </a:t>
            </a:r>
            <a:r>
              <a:rPr lang="en-US" sz="1300" b="1" u="sng" dirty="0"/>
              <a:t>CITY, STATE, COUNTRY.</a:t>
            </a:r>
            <a:r>
              <a:rPr lang="en-US" sz="1300" dirty="0"/>
              <a:t> </a:t>
            </a:r>
          </a:p>
          <a:p>
            <a:r>
              <a:rPr lang="en-US" sz="800" dirty="0"/>
              <a:t> </a:t>
            </a:r>
          </a:p>
          <a:p>
            <a:r>
              <a:rPr lang="en-US" sz="1300" dirty="0"/>
              <a:t>This letter is to confirm for you the acceptance for the academic year __________, </a:t>
            </a:r>
            <a:r>
              <a:rPr lang="en-US" sz="1300" i="1" dirty="0"/>
              <a:t>«First» «Last»</a:t>
            </a:r>
            <a:r>
              <a:rPr lang="en-US" sz="1300" b="1" dirty="0"/>
              <a:t> </a:t>
            </a:r>
            <a:r>
              <a:rPr lang="en-US" sz="1300" dirty="0"/>
              <a:t>as a Rotary Exchange student visitor in our High School. All school signatures and seals of the school on the Rotary Guarantee forms and all other documents pertaining to this student are true and accurate</a:t>
            </a:r>
            <a:r>
              <a:rPr lang="en-US" sz="1300" dirty="0" smtClean="0"/>
              <a:t>.  This </a:t>
            </a:r>
            <a:r>
              <a:rPr lang="en-US" sz="1300" dirty="0"/>
              <a:t>student is being hosted by a family that resides in our School District, therefore, there will be no cost for tuition</a:t>
            </a:r>
            <a:r>
              <a:rPr lang="en-US" sz="1300" dirty="0" smtClean="0"/>
              <a:t>.  </a:t>
            </a:r>
            <a:r>
              <a:rPr lang="en-US" sz="1300" b="1" dirty="0" smtClean="0">
                <a:solidFill>
                  <a:srgbClr val="FF0000"/>
                </a:solidFill>
              </a:rPr>
              <a:t>OR  </a:t>
            </a:r>
            <a:r>
              <a:rPr lang="en-US" sz="1300" dirty="0" smtClean="0"/>
              <a:t>For </a:t>
            </a:r>
            <a:r>
              <a:rPr lang="en-US" sz="1300" dirty="0"/>
              <a:t>Private School:    Tuition is being waived for this Rotary Exchange Student.</a:t>
            </a:r>
          </a:p>
          <a:p>
            <a:r>
              <a:rPr lang="en-US" sz="1300" dirty="0"/>
              <a:t>We are holding a space in our class for </a:t>
            </a:r>
            <a:r>
              <a:rPr lang="en-US" sz="1300" i="1" dirty="0"/>
              <a:t>«First» «Last»</a:t>
            </a:r>
            <a:r>
              <a:rPr lang="en-US" sz="1300" b="1" dirty="0"/>
              <a:t> </a:t>
            </a:r>
            <a:r>
              <a:rPr lang="en-US" sz="1300" dirty="0"/>
              <a:t>and I request that you expedite for </a:t>
            </a:r>
            <a:r>
              <a:rPr lang="en-US" sz="1300" i="1" dirty="0"/>
              <a:t>«First» «Last»</a:t>
            </a:r>
            <a:r>
              <a:rPr lang="en-US" sz="1300" b="1" dirty="0"/>
              <a:t> </a:t>
            </a:r>
            <a:r>
              <a:rPr lang="en-US" sz="1300" dirty="0"/>
              <a:t>the appropriate visa to enter our country.</a:t>
            </a:r>
          </a:p>
          <a:p>
            <a:r>
              <a:rPr lang="en-US" sz="1300" dirty="0"/>
              <a:t>The Rotary Youth Exchange Program is a strong asset to our community. It has brought to us many fine student visitors over the years and we look forward to receiving </a:t>
            </a:r>
            <a:r>
              <a:rPr lang="en-US" sz="1300" i="1" dirty="0"/>
              <a:t>«First» «Last»</a:t>
            </a:r>
            <a:r>
              <a:rPr lang="en-US" sz="1300" b="1" dirty="0"/>
              <a:t> </a:t>
            </a:r>
            <a:r>
              <a:rPr lang="en-US" sz="1300" dirty="0"/>
              <a:t>for this coming year through this fine </a:t>
            </a:r>
            <a:r>
              <a:rPr lang="en-US" sz="800" dirty="0"/>
              <a:t>organization.</a:t>
            </a:r>
          </a:p>
          <a:p>
            <a:r>
              <a:rPr lang="en-US" sz="800" dirty="0"/>
              <a:t> </a:t>
            </a:r>
          </a:p>
          <a:p>
            <a:r>
              <a:rPr lang="en-US" sz="1300" dirty="0"/>
              <a:t>We appreciate all and any courtesies you are able to offer </a:t>
            </a:r>
            <a:r>
              <a:rPr lang="en-US" sz="1300" i="1" dirty="0"/>
              <a:t>«First» «Last»</a:t>
            </a:r>
            <a:r>
              <a:rPr lang="en-US" sz="1300" dirty="0"/>
              <a:t> in the visa process.</a:t>
            </a:r>
          </a:p>
          <a:p>
            <a:r>
              <a:rPr lang="en-US" sz="800" dirty="0"/>
              <a:t> </a:t>
            </a:r>
          </a:p>
          <a:p>
            <a:r>
              <a:rPr lang="en-US" sz="1300" dirty="0"/>
              <a:t>Sincerely yours</a:t>
            </a:r>
          </a:p>
          <a:p>
            <a:r>
              <a:rPr lang="en-US" sz="800" b="1" dirty="0"/>
              <a:t> </a:t>
            </a:r>
            <a:endParaRPr lang="en-US" sz="800" dirty="0"/>
          </a:p>
          <a:p>
            <a:r>
              <a:rPr lang="en-US" sz="1300" b="1" dirty="0"/>
              <a:t>Name of School Officer:_______________________________</a:t>
            </a:r>
            <a:r>
              <a:rPr lang="en-US" sz="1300" dirty="0"/>
              <a:t>(print legibly)   </a:t>
            </a:r>
          </a:p>
          <a:p>
            <a:r>
              <a:rPr lang="en-US" sz="1300" b="1" dirty="0" smtClean="0"/>
              <a:t>Date</a:t>
            </a:r>
            <a:r>
              <a:rPr lang="en-US" sz="1300" b="1" dirty="0"/>
              <a:t>_____________</a:t>
            </a:r>
            <a:endParaRPr lang="en-US" sz="1300" dirty="0"/>
          </a:p>
          <a:p>
            <a:r>
              <a:rPr lang="en-US" sz="1300" b="1" dirty="0" smtClean="0"/>
              <a:t>Title</a:t>
            </a:r>
            <a:r>
              <a:rPr lang="en-US" sz="1300" b="1" dirty="0"/>
              <a:t>:_______________________________________________</a:t>
            </a:r>
            <a:endParaRPr lang="en-US" sz="1300" dirty="0"/>
          </a:p>
          <a:p>
            <a:r>
              <a:rPr lang="en-US" sz="1300" b="1" dirty="0"/>
              <a:t> </a:t>
            </a:r>
            <a:r>
              <a:rPr lang="en-US" sz="1300" b="1" dirty="0" smtClean="0"/>
              <a:t>________________________________</a:t>
            </a:r>
            <a:endParaRPr lang="en-US" sz="1300" dirty="0"/>
          </a:p>
          <a:p>
            <a:r>
              <a:rPr lang="en-US" sz="1300" b="1" dirty="0"/>
              <a:t>Signature of School Officer</a:t>
            </a:r>
            <a:r>
              <a:rPr lang="en-US" sz="1400" b="1" dirty="0"/>
              <a:t>				</a:t>
            </a:r>
            <a:r>
              <a:rPr lang="en-US" b="1" dirty="0"/>
              <a:t>		</a:t>
            </a:r>
            <a:endParaRPr lang="en-US" dirty="0"/>
          </a:p>
          <a:p>
            <a:r>
              <a:rPr lang="en-US" sz="800" dirty="0"/>
              <a:t> </a:t>
            </a:r>
          </a:p>
          <a:p>
            <a:r>
              <a:rPr lang="en-US" sz="1300" b="1" dirty="0"/>
              <a:t>SCHOOL SEAL REQUIRED:</a:t>
            </a:r>
            <a:endParaRPr lang="en-US" sz="1300" dirty="0"/>
          </a:p>
        </p:txBody>
      </p:sp>
      <p:sp>
        <p:nvSpPr>
          <p:cNvPr id="7" name="TextBox 6"/>
          <p:cNvSpPr txBox="1"/>
          <p:nvPr/>
        </p:nvSpPr>
        <p:spPr>
          <a:xfrm>
            <a:off x="7010400" y="314325"/>
            <a:ext cx="1676400" cy="369332"/>
          </a:xfrm>
          <a:prstGeom prst="rect">
            <a:avLst/>
          </a:prstGeom>
          <a:noFill/>
        </p:spPr>
        <p:txBody>
          <a:bodyPr wrap="square" rtlCol="0">
            <a:spAutoFit/>
          </a:bodyPr>
          <a:lstStyle/>
          <a:p>
            <a:r>
              <a:rPr lang="en-US" b="1" dirty="0" smtClean="0">
                <a:solidFill>
                  <a:srgbClr val="FF0000"/>
                </a:solidFill>
              </a:rPr>
              <a:t>School Letter</a:t>
            </a:r>
            <a:endParaRPr lang="en-US" b="1" dirty="0">
              <a:solidFill>
                <a:srgbClr val="FF0000"/>
              </a:solidFill>
            </a:endParaRPr>
          </a:p>
        </p:txBody>
      </p:sp>
    </p:spTree>
    <p:extLst>
      <p:ext uri="{BB962C8B-B14F-4D97-AF65-F5344CB8AC3E}">
        <p14:creationId xmlns:p14="http://schemas.microsoft.com/office/powerpoint/2010/main" val="247343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11</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IB29</a:t>
            </a:r>
          </a:p>
          <a:p>
            <a:r>
              <a:rPr lang="en-US" b="1" dirty="0" smtClean="0">
                <a:solidFill>
                  <a:srgbClr val="FF0000"/>
                </a:solidFill>
              </a:rPr>
              <a:t>Inbound Audit </a:t>
            </a:r>
            <a:r>
              <a:rPr lang="en-US" b="1" dirty="0">
                <a:solidFill>
                  <a:srgbClr val="FF0000"/>
                </a:solidFill>
              </a:rPr>
              <a:t>7</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312312904"/>
              </p:ext>
            </p:extLst>
          </p:nvPr>
        </p:nvGraphicFramePr>
        <p:xfrm>
          <a:off x="1905000" y="222186"/>
          <a:ext cx="7010400" cy="6254814"/>
        </p:xfrm>
        <a:graphic>
          <a:graphicData uri="http://schemas.openxmlformats.org/drawingml/2006/table">
            <a:tbl>
              <a:tblPr>
                <a:tableStyleId>{5C22544A-7EE6-4342-B048-85BDC9FD1C3A}</a:tableStyleId>
              </a:tblPr>
              <a:tblGrid>
                <a:gridCol w="5539852"/>
                <a:gridCol w="678714"/>
                <a:gridCol w="791834"/>
              </a:tblGrid>
              <a:tr h="266083">
                <a:tc>
                  <a:txBody>
                    <a:bodyPr/>
                    <a:lstStyle/>
                    <a:p>
                      <a:pPr algn="ctr" fontAlgn="ctr"/>
                      <a:r>
                        <a:rPr lang="en-US" sz="1400" b="1" u="none" strike="noStrike" dirty="0">
                          <a:solidFill>
                            <a:srgbClr val="FF0000"/>
                          </a:solidFill>
                          <a:effectLst/>
                        </a:rPr>
                        <a:t>School Checklist Form</a:t>
                      </a:r>
                      <a:endParaRPr lang="en-US" sz="1400" b="1" i="0" u="none" strike="noStrike" dirty="0">
                        <a:solidFill>
                          <a:srgbClr val="FF0000"/>
                        </a:solidFill>
                        <a:effectLst/>
                        <a:latin typeface="Garamond"/>
                      </a:endParaRPr>
                    </a:p>
                  </a:txBody>
                  <a:tcPr marL="6134" marR="6134" marT="6134" marB="0" anchor="ctr"/>
                </a:tc>
                <a:tc>
                  <a:txBody>
                    <a:bodyPr/>
                    <a:lstStyle/>
                    <a:p>
                      <a:pPr algn="l" fontAlgn="b"/>
                      <a:endParaRPr lang="en-US" sz="7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r>
              <a:tr h="180248">
                <a:tc>
                  <a:txBody>
                    <a:bodyPr/>
                    <a:lstStyle/>
                    <a:p>
                      <a:pPr algn="ctr" fontAlgn="ctr"/>
                      <a:endParaRPr lang="en-US" sz="800" b="1" i="0" u="none" strike="noStrike">
                        <a:solidFill>
                          <a:srgbClr val="000000"/>
                        </a:solidFill>
                        <a:effectLst/>
                        <a:latin typeface="Garamond"/>
                      </a:endParaRPr>
                    </a:p>
                  </a:txBody>
                  <a:tcPr marL="6134" marR="6134" marT="6134" marB="0" anchor="ctr"/>
                </a:tc>
                <a:tc>
                  <a:txBody>
                    <a:bodyPr/>
                    <a:lstStyle/>
                    <a:p>
                      <a:pPr algn="l" fontAlgn="b"/>
                      <a:endParaRPr lang="en-US" sz="7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r>
              <a:tr h="197416">
                <a:tc gridSpan="3">
                  <a:txBody>
                    <a:bodyPr/>
                    <a:lstStyle/>
                    <a:p>
                      <a:pPr algn="l" fontAlgn="ctr"/>
                      <a:r>
                        <a:rPr lang="en-US" sz="800" u="none" strike="noStrike">
                          <a:effectLst/>
                        </a:rPr>
                        <a:t>EXCHANGE STUDENT NAME: First _____________________________ Last_________________________________</a:t>
                      </a:r>
                      <a:endParaRPr lang="en-US" sz="800" b="0" i="0" u="none" strike="noStrike">
                        <a:solidFill>
                          <a:srgbClr val="000000"/>
                        </a:solidFill>
                        <a:effectLst/>
                        <a:latin typeface="Calibri"/>
                      </a:endParaRPr>
                    </a:p>
                  </a:txBody>
                  <a:tcPr marL="6134" marR="6134" marT="6134" marB="0" anchor="ctr"/>
                </a:tc>
                <a:tc hMerge="1">
                  <a:txBody>
                    <a:bodyPr/>
                    <a:lstStyle/>
                    <a:p>
                      <a:endParaRPr lang="en-US"/>
                    </a:p>
                  </a:txBody>
                  <a:tcPr/>
                </a:tc>
                <a:tc hMerge="1">
                  <a:txBody>
                    <a:bodyPr/>
                    <a:lstStyle/>
                    <a:p>
                      <a:endParaRPr lang="en-US"/>
                    </a:p>
                  </a:txBody>
                  <a:tcPr/>
                </a:tc>
              </a:tr>
              <a:tr h="197416">
                <a:tc>
                  <a:txBody>
                    <a:bodyPr/>
                    <a:lstStyle/>
                    <a:p>
                      <a:pPr algn="l" fontAlgn="ctr"/>
                      <a:endParaRPr lang="en-US" sz="800" b="0" i="0" u="none" strike="noStrike">
                        <a:solidFill>
                          <a:srgbClr val="000000"/>
                        </a:solidFill>
                        <a:effectLst/>
                        <a:latin typeface="Calibri"/>
                      </a:endParaRPr>
                    </a:p>
                  </a:txBody>
                  <a:tcPr marL="6134" marR="6134" marT="6134" marB="0" anchor="ctr"/>
                </a:tc>
                <a:tc>
                  <a:txBody>
                    <a:bodyPr/>
                    <a:lstStyle/>
                    <a:p>
                      <a:pPr algn="l" fontAlgn="b"/>
                      <a:endParaRPr lang="en-US" sz="800" b="0" i="0" u="none" strike="noStrike">
                        <a:solidFill>
                          <a:srgbClr val="000000"/>
                        </a:solidFill>
                        <a:effectLst/>
                        <a:latin typeface="Calibri"/>
                      </a:endParaRPr>
                    </a:p>
                  </a:txBody>
                  <a:tcPr marL="6134" marR="6134" marT="6134" marB="0" anchor="b"/>
                </a:tc>
                <a:tc>
                  <a:txBody>
                    <a:bodyPr/>
                    <a:lstStyle/>
                    <a:p>
                      <a:pPr algn="l" fontAlgn="b"/>
                      <a:endParaRPr lang="en-US" sz="800" b="0" i="0" u="none" strike="noStrike">
                        <a:solidFill>
                          <a:srgbClr val="000000"/>
                        </a:solidFill>
                        <a:effectLst/>
                        <a:latin typeface="Calibri"/>
                      </a:endParaRPr>
                    </a:p>
                  </a:txBody>
                  <a:tcPr marL="6134" marR="6134" marT="6134" marB="0" anchor="b"/>
                </a:tc>
              </a:tr>
              <a:tr h="197416">
                <a:tc gridSpan="3">
                  <a:txBody>
                    <a:bodyPr/>
                    <a:lstStyle/>
                    <a:p>
                      <a:pPr algn="l" fontAlgn="ctr"/>
                      <a:r>
                        <a:rPr lang="en-US" sz="800" u="none" strike="noStrike">
                          <a:effectLst/>
                        </a:rPr>
                        <a:t>SCHOOL NAME:  ________________________________________________________________________________</a:t>
                      </a:r>
                      <a:endParaRPr lang="en-US" sz="800" b="0" i="0" u="none" strike="noStrike">
                        <a:solidFill>
                          <a:srgbClr val="000000"/>
                        </a:solidFill>
                        <a:effectLst/>
                        <a:latin typeface="Calibri"/>
                      </a:endParaRPr>
                    </a:p>
                  </a:txBody>
                  <a:tcPr marL="6134" marR="6134" marT="6134" marB="0" anchor="ctr"/>
                </a:tc>
                <a:tc hMerge="1">
                  <a:txBody>
                    <a:bodyPr/>
                    <a:lstStyle/>
                    <a:p>
                      <a:endParaRPr lang="en-US"/>
                    </a:p>
                  </a:txBody>
                  <a:tcPr/>
                </a:tc>
                <a:tc hMerge="1">
                  <a:txBody>
                    <a:bodyPr/>
                    <a:lstStyle/>
                    <a:p>
                      <a:endParaRPr lang="en-US"/>
                    </a:p>
                  </a:txBody>
                  <a:tcPr/>
                </a:tc>
              </a:tr>
              <a:tr h="197416">
                <a:tc>
                  <a:txBody>
                    <a:bodyPr/>
                    <a:lstStyle/>
                    <a:p>
                      <a:pPr algn="l" fontAlgn="ctr"/>
                      <a:r>
                        <a:rPr lang="en-US" sz="800" u="none" strike="noStrike">
                          <a:effectLst/>
                        </a:rPr>
                        <a:t>School Start Date:____________________  School End Date: _____________________</a:t>
                      </a:r>
                      <a:endParaRPr lang="en-US" sz="800" b="0" i="0" u="none" strike="noStrike">
                        <a:solidFill>
                          <a:srgbClr val="000000"/>
                        </a:solidFill>
                        <a:effectLst/>
                        <a:latin typeface="Calibri"/>
                      </a:endParaRPr>
                    </a:p>
                  </a:txBody>
                  <a:tcPr marL="6134" marR="6134" marT="6134" marB="0" anchor="ctr"/>
                </a:tc>
                <a:tc>
                  <a:txBody>
                    <a:bodyPr/>
                    <a:lstStyle/>
                    <a:p>
                      <a:pPr algn="l" fontAlgn="b"/>
                      <a:endParaRPr lang="en-US" sz="800" b="0" i="0" u="none" strike="noStrike">
                        <a:solidFill>
                          <a:srgbClr val="000000"/>
                        </a:solidFill>
                        <a:effectLst/>
                        <a:latin typeface="Calibri"/>
                      </a:endParaRPr>
                    </a:p>
                  </a:txBody>
                  <a:tcPr marL="6134" marR="6134" marT="6134" marB="0" anchor="b"/>
                </a:tc>
                <a:tc>
                  <a:txBody>
                    <a:bodyPr/>
                    <a:lstStyle/>
                    <a:p>
                      <a:pPr algn="l" fontAlgn="b"/>
                      <a:endParaRPr lang="en-US" sz="800" b="0" i="0" u="none" strike="noStrike">
                        <a:solidFill>
                          <a:srgbClr val="000000"/>
                        </a:solidFill>
                        <a:effectLst/>
                        <a:latin typeface="Calibri"/>
                      </a:endParaRPr>
                    </a:p>
                  </a:txBody>
                  <a:tcPr marL="6134" marR="6134" marT="6134" marB="0" anchor="b"/>
                </a:tc>
              </a:tr>
              <a:tr h="197416">
                <a:tc gridSpan="3">
                  <a:txBody>
                    <a:bodyPr/>
                    <a:lstStyle/>
                    <a:p>
                      <a:pPr algn="l" fontAlgn="ctr"/>
                      <a:r>
                        <a:rPr lang="en-US" sz="800" u="none" strike="noStrike">
                          <a:effectLst/>
                        </a:rPr>
                        <a:t>ROTARY DISTRICT  _________     ROTARY CLUB NAME: ________________________________________________</a:t>
                      </a:r>
                      <a:endParaRPr lang="en-US" sz="800" b="0" i="0" u="none" strike="noStrike">
                        <a:solidFill>
                          <a:srgbClr val="000000"/>
                        </a:solidFill>
                        <a:effectLst/>
                        <a:latin typeface="Calibri"/>
                      </a:endParaRPr>
                    </a:p>
                  </a:txBody>
                  <a:tcPr marL="6134" marR="6134" marT="6134" marB="0" anchor="ctr"/>
                </a:tc>
                <a:tc hMerge="1">
                  <a:txBody>
                    <a:bodyPr/>
                    <a:lstStyle/>
                    <a:p>
                      <a:endParaRPr lang="en-US"/>
                    </a:p>
                  </a:txBody>
                  <a:tcPr/>
                </a:tc>
                <a:tc hMerge="1">
                  <a:txBody>
                    <a:bodyPr/>
                    <a:lstStyle/>
                    <a:p>
                      <a:endParaRPr lang="en-US"/>
                    </a:p>
                  </a:txBody>
                  <a:tcPr/>
                </a:tc>
              </a:tr>
              <a:tr h="180248">
                <a:tc>
                  <a:txBody>
                    <a:bodyPr/>
                    <a:lstStyle/>
                    <a:p>
                      <a:pPr algn="l" fontAlgn="b"/>
                      <a:endParaRPr lang="en-US" sz="7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r>
              <a:tr h="223166">
                <a:tc>
                  <a:txBody>
                    <a:bodyPr/>
                    <a:lstStyle/>
                    <a:p>
                      <a:pPr algn="ctr" fontAlgn="ctr"/>
                      <a:r>
                        <a:rPr lang="en-US" sz="900" u="none" strike="noStrike">
                          <a:effectLst/>
                        </a:rPr>
                        <a:t>Statement</a:t>
                      </a:r>
                      <a:endParaRPr lang="en-US" sz="900" b="1" i="0" u="none" strike="noStrike">
                        <a:solidFill>
                          <a:srgbClr val="000000"/>
                        </a:solidFill>
                        <a:effectLst/>
                        <a:latin typeface="Calibri"/>
                      </a:endParaRPr>
                    </a:p>
                  </a:txBody>
                  <a:tcPr marL="6134" marR="6134" marT="6134" marB="0" anchor="ctr"/>
                </a:tc>
                <a:tc>
                  <a:txBody>
                    <a:bodyPr/>
                    <a:lstStyle/>
                    <a:p>
                      <a:pPr algn="ctr" fontAlgn="ctr"/>
                      <a:r>
                        <a:rPr lang="en-US" sz="900" u="none" strike="noStrike">
                          <a:effectLst/>
                        </a:rPr>
                        <a:t>Yes</a:t>
                      </a:r>
                      <a:endParaRPr lang="en-US" sz="900" b="1" i="0" u="none" strike="noStrike">
                        <a:solidFill>
                          <a:srgbClr val="000000"/>
                        </a:solidFill>
                        <a:effectLst/>
                        <a:latin typeface="Calibri"/>
                      </a:endParaRPr>
                    </a:p>
                  </a:txBody>
                  <a:tcPr marL="6134" marR="6134" marT="6134" marB="0" anchor="ctr"/>
                </a:tc>
                <a:tc>
                  <a:txBody>
                    <a:bodyPr/>
                    <a:lstStyle/>
                    <a:p>
                      <a:pPr algn="ctr" fontAlgn="ctr"/>
                      <a:r>
                        <a:rPr lang="en-US" sz="900" u="none" strike="noStrike">
                          <a:effectLst/>
                        </a:rPr>
                        <a:t>No</a:t>
                      </a:r>
                      <a:endParaRPr lang="en-US" sz="900" b="1" i="0" u="none" strike="noStrike">
                        <a:solidFill>
                          <a:srgbClr val="000000"/>
                        </a:solidFill>
                        <a:effectLst/>
                        <a:latin typeface="Calibri"/>
                      </a:endParaRPr>
                    </a:p>
                  </a:txBody>
                  <a:tcPr marL="6134" marR="6134" marT="6134" marB="0" anchor="ctr"/>
                </a:tc>
              </a:tr>
              <a:tr h="635164">
                <a:tc>
                  <a:txBody>
                    <a:bodyPr/>
                    <a:lstStyle/>
                    <a:p>
                      <a:pPr algn="l" fontAlgn="ctr"/>
                      <a:r>
                        <a:rPr lang="en-US" sz="900" u="none" strike="noStrike">
                          <a:effectLst/>
                        </a:rPr>
                        <a:t>1. We have been provided with a translated “written English language summary” of the exchange student’s complete academic course work prior to commencement of school.</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463499">
                <a:tc>
                  <a:txBody>
                    <a:bodyPr/>
                    <a:lstStyle/>
                    <a:p>
                      <a:pPr algn="l" fontAlgn="ctr"/>
                      <a:r>
                        <a:rPr lang="en-US" sz="900" u="none" strike="noStrike">
                          <a:effectLst/>
                        </a:rPr>
                        <a:t>2. If the Exchange Student has completed secondary school prior to enrolling in a U. S. School, we have been notified by ESSEX.  </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420581">
                <a:tc>
                  <a:txBody>
                    <a:bodyPr/>
                    <a:lstStyle/>
                    <a:p>
                      <a:pPr algn="l" fontAlgn="ctr"/>
                      <a:r>
                        <a:rPr lang="en-US" sz="900" u="none" strike="noStrike">
                          <a:effectLst/>
                        </a:rPr>
                        <a:t>3.  We have determined that the student has not completed secondary school prior to enrolling in a U. S. School.</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257499">
                <a:tc>
                  <a:txBody>
                    <a:bodyPr/>
                    <a:lstStyle/>
                    <a:p>
                      <a:pPr algn="l" fontAlgn="ctr"/>
                      <a:r>
                        <a:rPr lang="en-US" sz="900" u="none" strike="noStrike">
                          <a:effectLst/>
                        </a:rPr>
                        <a:t>4. The student will be eligible for graduation.</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573364">
                <a:tc>
                  <a:txBody>
                    <a:bodyPr/>
                    <a:lstStyle/>
                    <a:p>
                      <a:pPr algn="l" fontAlgn="ctr"/>
                      <a:r>
                        <a:rPr lang="en-US" sz="900" u="none" strike="noStrike">
                          <a:effectLst/>
                        </a:rPr>
                        <a:t>5. The student will be eligible for participation in interscholastic sports if academic and other conditions of eligibility are maintained.</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248917">
                <a:tc>
                  <a:txBody>
                    <a:bodyPr/>
                    <a:lstStyle/>
                    <a:p>
                      <a:pPr algn="l" fontAlgn="ctr"/>
                      <a:r>
                        <a:rPr lang="en-US" sz="900" u="none" strike="noStrike">
                          <a:effectLst/>
                        </a:rPr>
                        <a:t>6. This school is accredited.</a:t>
                      </a:r>
                      <a:endParaRPr lang="en-US" sz="900" b="0" i="0" u="none" strike="noStrike">
                        <a:solidFill>
                          <a:srgbClr val="000000"/>
                        </a:solidFill>
                        <a:effectLst/>
                        <a:latin typeface="Calibri"/>
                      </a:endParaRPr>
                    </a:p>
                  </a:txBody>
                  <a:tcPr marL="55210"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6134" marR="6134" marT="6134" marB="0" anchor="ctr"/>
                </a:tc>
              </a:tr>
              <a:tr h="223166">
                <a:tc>
                  <a:txBody>
                    <a:bodyPr/>
                    <a:lstStyle/>
                    <a:p>
                      <a:pPr algn="l" fontAlgn="b"/>
                      <a:endParaRPr lang="en-US" sz="9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c>
                  <a:txBody>
                    <a:bodyPr/>
                    <a:lstStyle/>
                    <a:p>
                      <a:pPr algn="l" fontAlgn="b"/>
                      <a:endParaRPr lang="en-US" sz="700" b="0" i="0" u="none" strike="noStrike">
                        <a:solidFill>
                          <a:srgbClr val="000000"/>
                        </a:solidFill>
                        <a:effectLst/>
                        <a:latin typeface="Calibri"/>
                      </a:endParaRPr>
                    </a:p>
                  </a:txBody>
                  <a:tcPr marL="6134" marR="6134" marT="6134" marB="0" anchor="b"/>
                </a:tc>
              </a:tr>
              <a:tr h="197416">
                <a:tc rowSpan="2">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rowSpan="2">
                  <a:txBody>
                    <a:bodyPr/>
                    <a:lstStyle/>
                    <a:p>
                      <a:pPr algn="ctr" fontAlgn="ctr"/>
                      <a:r>
                        <a:rPr lang="en-US" sz="800" u="none" strike="noStrike">
                          <a:effectLst/>
                        </a:rPr>
                        <a:t>SCHOOL OFFICIAL</a:t>
                      </a:r>
                      <a:endParaRPr lang="en-US" sz="800" b="0" i="0" u="none" strike="noStrike">
                        <a:solidFill>
                          <a:srgbClr val="000000"/>
                        </a:solidFill>
                        <a:effectLst/>
                        <a:latin typeface="Calibri"/>
                      </a:endParaRPr>
                    </a:p>
                  </a:txBody>
                  <a:tcPr marL="6134" marR="6134" marT="6134" marB="0" anchor="ctr"/>
                </a:tc>
                <a:tc>
                  <a:txBody>
                    <a:bodyPr/>
                    <a:lstStyle/>
                    <a:p>
                      <a:pPr algn="ctr" fontAlgn="ctr"/>
                      <a:r>
                        <a:rPr lang="en-US" sz="800" u="none" strike="noStrike">
                          <a:effectLst/>
                        </a:rPr>
                        <a:t>RYE</a:t>
                      </a:r>
                      <a:endParaRPr lang="en-US" sz="800" b="0" i="0" u="none" strike="noStrike">
                        <a:solidFill>
                          <a:srgbClr val="000000"/>
                        </a:solidFill>
                        <a:effectLst/>
                        <a:latin typeface="Calibri"/>
                      </a:endParaRPr>
                    </a:p>
                  </a:txBody>
                  <a:tcPr marL="6134" marR="6134" marT="6134" marB="0" anchor="ctr"/>
                </a:tc>
              </a:tr>
              <a:tr h="197416">
                <a:tc vMerge="1">
                  <a:txBody>
                    <a:bodyPr/>
                    <a:lstStyle/>
                    <a:p>
                      <a:endParaRPr lang="en-US"/>
                    </a:p>
                  </a:txBody>
                  <a:tcPr/>
                </a:tc>
                <a:tc vMerge="1">
                  <a:txBody>
                    <a:bodyPr/>
                    <a:lstStyle/>
                    <a:p>
                      <a:endParaRPr lang="en-US"/>
                    </a:p>
                  </a:txBody>
                  <a:tcPr/>
                </a:tc>
                <a:tc>
                  <a:txBody>
                    <a:bodyPr/>
                    <a:lstStyle/>
                    <a:p>
                      <a:pPr algn="ctr" fontAlgn="ctr"/>
                      <a:r>
                        <a:rPr lang="en-US" sz="800" u="none" strike="noStrike">
                          <a:effectLst/>
                        </a:rPr>
                        <a:t>COUNSELOR </a:t>
                      </a:r>
                      <a:endParaRPr lang="en-US" sz="800" b="0" i="0" u="none" strike="noStrike">
                        <a:solidFill>
                          <a:srgbClr val="000000"/>
                        </a:solidFill>
                        <a:effectLst/>
                        <a:latin typeface="Calibri"/>
                      </a:endParaRPr>
                    </a:p>
                  </a:txBody>
                  <a:tcPr marL="6134" marR="6134" marT="6134" marB="0" anchor="ctr"/>
                </a:tc>
              </a:tr>
              <a:tr h="205999">
                <a:tc>
                  <a:txBody>
                    <a:bodyPr/>
                    <a:lstStyle/>
                    <a:p>
                      <a:pPr algn="l" fontAlgn="ctr"/>
                      <a:r>
                        <a:rPr lang="en-US" sz="800" u="none" strike="noStrike" dirty="0">
                          <a:effectLst/>
                        </a:rPr>
                        <a:t>NAME  (Print)  </a:t>
                      </a:r>
                      <a:endParaRPr lang="en-US" sz="800" b="0" i="0" u="none" strike="noStrike" dirty="0">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r>
              <a:tr h="205999">
                <a:tc>
                  <a:txBody>
                    <a:bodyPr/>
                    <a:lstStyle/>
                    <a:p>
                      <a:pPr algn="l" fontAlgn="ctr"/>
                      <a:r>
                        <a:rPr lang="en-US" sz="800" u="none" strike="noStrike">
                          <a:effectLst/>
                        </a:rPr>
                        <a:t>Signature</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r>
              <a:tr h="248917">
                <a:tc>
                  <a:txBody>
                    <a:bodyPr/>
                    <a:lstStyle/>
                    <a:p>
                      <a:pPr algn="l" fontAlgn="ctr"/>
                      <a:r>
                        <a:rPr lang="en-US" sz="800" u="none" strike="noStrike">
                          <a:effectLst/>
                        </a:rPr>
                        <a:t>Address</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r>
              <a:tr h="205999">
                <a:tc>
                  <a:txBody>
                    <a:bodyPr/>
                    <a:lstStyle/>
                    <a:p>
                      <a:pPr algn="l" fontAlgn="ctr"/>
                      <a:r>
                        <a:rPr lang="en-US" sz="800" u="none" strike="noStrike">
                          <a:effectLst/>
                        </a:rPr>
                        <a:t>Telephone Number</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r>
              <a:tr h="205999">
                <a:tc>
                  <a:txBody>
                    <a:bodyPr/>
                    <a:lstStyle/>
                    <a:p>
                      <a:pPr algn="l" fontAlgn="ctr"/>
                      <a:r>
                        <a:rPr lang="en-US" sz="800" u="none" strike="noStrike">
                          <a:effectLst/>
                        </a:rPr>
                        <a:t>Email address</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r>
              <a:tr h="121640">
                <a:tc>
                  <a:txBody>
                    <a:bodyPr/>
                    <a:lstStyle/>
                    <a:p>
                      <a:pPr algn="l" fontAlgn="ctr"/>
                      <a:r>
                        <a:rPr lang="en-US" sz="800" u="none" strike="noStrike">
                          <a:effectLst/>
                        </a:rPr>
                        <a:t>DATE</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6134" marR="6134" marT="613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6134" marR="6134" marT="6134" marB="0" anchor="ctr"/>
                </a:tc>
              </a:tr>
            </a:tbl>
          </a:graphicData>
        </a:graphic>
      </p:graphicFrame>
    </p:spTree>
    <p:extLst>
      <p:ext uri="{BB962C8B-B14F-4D97-AF65-F5344CB8AC3E}">
        <p14:creationId xmlns:p14="http://schemas.microsoft.com/office/powerpoint/2010/main" val="2129737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12</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IB33</a:t>
            </a:r>
          </a:p>
          <a:p>
            <a:r>
              <a:rPr lang="en-US" b="1" dirty="0" smtClean="0">
                <a:solidFill>
                  <a:srgbClr val="FF0000"/>
                </a:solidFill>
              </a:rPr>
              <a:t>Inbound Audit 8</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descr="ry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1430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33400" y="1339394"/>
            <a:ext cx="812273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smtClean="0">
                <a:ln>
                  <a:noFill/>
                </a:ln>
                <a:solidFill>
                  <a:srgbClr val="FF0000"/>
                </a:solidFill>
                <a:effectLst/>
                <a:latin typeface="Arial" pitchFamily="34" charset="0"/>
                <a:ea typeface="Times New Roman" pitchFamily="18" charset="0"/>
              </a:rPr>
              <a:t>This is a sample letter to be sent to your inbound student and family which meets US Department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smtClean="0">
                <a:ln>
                  <a:noFill/>
                </a:ln>
                <a:solidFill>
                  <a:srgbClr val="FF0000"/>
                </a:solidFill>
                <a:effectLst/>
                <a:latin typeface="Arial" pitchFamily="34" charset="0"/>
                <a:ea typeface="Times New Roman" pitchFamily="18" charset="0"/>
              </a:rPr>
              <a:t>State information requirements prior to the student’s arrival.  You may add information to this letter </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a:solidFill>
                  <a:srgbClr val="FF0000"/>
                </a:solidFill>
                <a:latin typeface="Arial" pitchFamily="34" charset="0"/>
                <a:ea typeface="Times New Roman" pitchFamily="18" charset="0"/>
              </a:rPr>
              <a:t>t</a:t>
            </a:r>
            <a:r>
              <a:rPr kumimoji="0" lang="en-US" sz="1400" i="1" u="none" strike="noStrike" cap="none" normalizeH="0" baseline="0" dirty="0" smtClean="0">
                <a:ln>
                  <a:noFill/>
                </a:ln>
                <a:solidFill>
                  <a:srgbClr val="FF0000"/>
                </a:solidFill>
                <a:effectLst/>
                <a:latin typeface="Arial" pitchFamily="34" charset="0"/>
                <a:ea typeface="Times New Roman" pitchFamily="18" charset="0"/>
              </a:rPr>
              <a:t>hat fits your District needs.  Be sure to retain essential information.  A copy of this letter must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smtClean="0">
                <a:ln>
                  <a:noFill/>
                </a:ln>
                <a:solidFill>
                  <a:srgbClr val="FF0000"/>
                </a:solidFill>
                <a:effectLst/>
                <a:latin typeface="Arial" pitchFamily="34" charset="0"/>
                <a:ea typeface="Times New Roman" pitchFamily="18" charset="0"/>
              </a:rPr>
              <a:t>documented in the students file.</a:t>
            </a:r>
            <a:endParaRPr kumimoji="0" lang="en-US" sz="140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8" name="Rectangle 4"/>
          <p:cNvSpPr>
            <a:spLocks noChangeArrowheads="1"/>
          </p:cNvSpPr>
          <p:nvPr/>
        </p:nvSpPr>
        <p:spPr bwMode="auto">
          <a:xfrm>
            <a:off x="533400" y="2528946"/>
            <a:ext cx="8305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rPr>
              <a:t>District _____ Rotary Youth Exchange Program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Date:____________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Times New Roman" pitchFamily="18" charset="0"/>
              </a:rPr>
              <a:t>FROM:</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Inbound Chairperson ___________________________________________________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Address 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Home Phone _______________________ Work Phone 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Cell Phone    _______________________ e-mail 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Times New Roman" pitchFamily="18" charset="0"/>
              </a:rPr>
              <a:t>TO:</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   </a:t>
            </a:r>
            <a:r>
              <a:rPr kumimoji="0" lang="en-US" sz="1100" b="0" i="1" u="none" strike="noStrike" cap="none" normalizeH="0" baseline="0" dirty="0" smtClean="0">
                <a:ln>
                  <a:noFill/>
                </a:ln>
                <a:solidFill>
                  <a:srgbClr val="000000"/>
                </a:solidFill>
                <a:effectLst/>
                <a:latin typeface="Arial" pitchFamily="34" charset="0"/>
                <a:ea typeface="Times New Roman" pitchFamily="18" charset="0"/>
              </a:rPr>
              <a:t>Student Name</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_____________________________</a:t>
            </a:r>
            <a:r>
              <a:rPr kumimoji="0" lang="en-US" sz="1100" b="0" i="1" u="none" strike="noStrike" cap="none" normalizeH="0" baseline="0" dirty="0" smtClean="0">
                <a:ln>
                  <a:noFill/>
                </a:ln>
                <a:solidFill>
                  <a:srgbClr val="000000"/>
                </a:solidFill>
                <a:effectLst/>
                <a:latin typeface="Arial" pitchFamily="34" charset="0"/>
                <a:ea typeface="Times New Roman" pitchFamily="18" charset="0"/>
              </a:rPr>
              <a:t>Country</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__________________</a:t>
            </a:r>
            <a:r>
              <a:rPr kumimoji="0" lang="en-US" sz="1200" b="0" i="1" u="none" strike="noStrike" cap="none" normalizeH="0" baseline="0" dirty="0" smtClean="0">
                <a:ln>
                  <a:noFill/>
                </a:ln>
                <a:solidFill>
                  <a:srgbClr val="000000"/>
                </a:solidFill>
                <a:effectLst/>
                <a:latin typeface="Arial" pitchFamily="34" charset="0"/>
                <a:ea typeface="Times New Roman" pitchFamily="18" charset="0"/>
              </a:rPr>
              <a:t>District</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Greetings from our Rotary District in ________________, USA,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In order to make this a safe and successful year for you as an exchange student in the USA, there are many things that you and your parents must understand and accept before coming to our country. This information is included in this letter, so that there will be no misunderstandings of what is expected of you and what is required of you to satisfy the many regulations that have been set for……………………….. </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3886200" y="457200"/>
            <a:ext cx="2057400" cy="369332"/>
          </a:xfrm>
          <a:prstGeom prst="rect">
            <a:avLst/>
          </a:prstGeom>
          <a:noFill/>
        </p:spPr>
        <p:txBody>
          <a:bodyPr wrap="square" rtlCol="0">
            <a:spAutoFit/>
          </a:bodyPr>
          <a:lstStyle/>
          <a:p>
            <a:r>
              <a:rPr lang="en-US" b="1" dirty="0" smtClean="0">
                <a:solidFill>
                  <a:srgbClr val="FF0000"/>
                </a:solidFill>
              </a:rPr>
              <a:t>WELCOME   LETTER</a:t>
            </a:r>
            <a:endParaRPr lang="en-US" b="1" dirty="0">
              <a:solidFill>
                <a:srgbClr val="FF0000"/>
              </a:solidFill>
            </a:endParaRPr>
          </a:p>
        </p:txBody>
      </p:sp>
    </p:spTree>
    <p:extLst>
      <p:ext uri="{BB962C8B-B14F-4D97-AF65-F5344CB8AC3E}">
        <p14:creationId xmlns:p14="http://schemas.microsoft.com/office/powerpoint/2010/main" val="110624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13</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IB41</a:t>
            </a:r>
          </a:p>
          <a:p>
            <a:r>
              <a:rPr lang="en-US" b="1" dirty="0" smtClean="0">
                <a:solidFill>
                  <a:srgbClr val="FF0000"/>
                </a:solidFill>
              </a:rPr>
              <a:t>Inbound Audit 9</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762000" y="455340"/>
            <a:ext cx="80772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rgbClr val="FF0000"/>
                </a:solidFill>
                <a:effectLst/>
                <a:latin typeface="Arial" pitchFamily="34" charset="0"/>
                <a:ea typeface="Times New Roman" pitchFamily="18" charset="0"/>
                <a:cs typeface="Courier New" pitchFamily="49" charset="0"/>
              </a:rPr>
              <a:t>ESSEX Inbound Student Rules and Conditions of Exchange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Addendum to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Courier New" pitchFamily="49" charset="0"/>
              </a:rPr>
              <a:t>LongTerm</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Application - Section F: Rules and Conditions of Exchange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a Youth Exchange student sponsored by a Rotary club and/or district, you must agree to the following rules and conditions of exchange. Violation of any of these rules may result in dismissal from the program and immediate return home, at student’s expense.  Please note that districts may edit this document or insert additional rules if needed to account for local conditions.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may not reside with any relative during your exchange.</a:t>
            </a:r>
            <a:endParaRPr kumimoji="0"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may not be employed on either a full-time or part-time basis but may accept sporadic or intermittent employment such as babysitting or yard work.</a:t>
            </a:r>
            <a:endParaRPr kumimoji="0"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School Credit -  You must not expect to receive a diploma, placement in a certain grade level, or to graduate from high school in your host country.  Credits for course work taken in another country cannot be assured.   Transferring course credits will depend on the policies of your home high school and the foreign high school you will be attending. </a:t>
            </a:r>
            <a:endParaRPr kumimoji="0"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may participate in school sanctioned and sponsored extra-curricular activities, including athletics, if such participation is authorized by the local school district in which you are enrolled and authorized by the State authority responsible for determining athletic eligibility.  However, athletic eligibility or participation is not guaranteed.</a:t>
            </a:r>
            <a:endParaRPr kumimoji="0"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must enroll and participate in a full course of study in your school.  </a:t>
            </a:r>
            <a:endParaRPr kumimoji="0" lang="en-US" altLang="ja-JP" sz="11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ja-JP"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Before your departure you must provide your host Rotary District with a complete record of your high school years (courses taken and grades achieved).  </a:t>
            </a:r>
            <a:endParaRPr kumimoji="0" lang="en-US" altLang="ja-JP"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ja-JP"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You must provide an English language summary of your academic course work.  </a:t>
            </a:r>
            <a:endParaRPr kumimoji="0" lang="en-US" altLang="ja-JP"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ja-JP"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You must inform your host district if you will have graduated before the program begins.</a:t>
            </a:r>
            <a:endParaRPr kumimoji="0" lang="en-US" altLang="ja-JP"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ja-JP"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You must certify that you have not previously been an academic year or semester exchange student in your host country.</a:t>
            </a:r>
            <a:endParaRPr kumimoji="0" lang="en-US" altLang="ja-JP"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MUST purchase CISI Bolduc Health Insurance – Plan B and Personal Liability coverage PRIOR to your arrival or your visa could be in withdrawn.</a:t>
            </a:r>
            <a:endParaRPr kumimoji="0"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      For detail information visit</a:t>
            </a:r>
            <a:r>
              <a:rPr kumimoji="0" lang="en-US" altLang="ja-JP" sz="1100" b="0" i="0" u="none" strike="noStrike" cap="none" normalizeH="0" baseline="0" dirty="0" smtClean="0">
                <a:ln>
                  <a:noFill/>
                </a:ln>
                <a:effectLst/>
                <a:latin typeface="Times New Roman" pitchFamily="18" charset="0"/>
                <a:ea typeface="MS Mincho" charset="-128"/>
                <a:cs typeface="Times New Roman" pitchFamily="18" charset="0"/>
              </a:rPr>
              <a:t>:     </a:t>
            </a:r>
            <a:r>
              <a:rPr kumimoji="0" lang="en-US" altLang="ja-JP" sz="1100" b="0" i="0" u="none" strike="noStrike" cap="none" normalizeH="0" baseline="0" dirty="0" smtClean="0">
                <a:ln>
                  <a:noFill/>
                </a:ln>
                <a:effectLst/>
                <a:latin typeface="Times New Roman" pitchFamily="18" charset="0"/>
                <a:ea typeface="MS Mincho" charset="-128"/>
                <a:cs typeface="Times New Roman" pitchFamily="18" charset="0"/>
                <a:hlinkClick r:id="rId2"/>
              </a:rPr>
              <a:t>http://www.culturalinsurance.com/pdf/rotary_brochure_english.pdf</a:t>
            </a:r>
            <a:endParaRPr kumimoji="0" lang="en-US" altLang="ja-JP" sz="11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You must show proof of proper immunization as required by your school district and State.  The usual requirements are listed below:  You could be asked to confirm other immunizations based on your hosting high school requirements.</a:t>
            </a:r>
            <a:r>
              <a:rPr kumimoji="0" lang="en-US" altLang="ja-JP" sz="1100" b="0" i="0" u="none" strike="noStrike" cap="none" normalizeH="0" dirty="0" smtClean="0">
                <a:ln>
                  <a:noFill/>
                </a:ln>
                <a:solidFill>
                  <a:srgbClr val="000000"/>
                </a:solidFill>
                <a:effectLst/>
                <a:latin typeface="Times New Roman" pitchFamily="18" charset="0"/>
                <a:ea typeface="MS Mincho"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altLang="ja-JP" sz="1100" dirty="0">
              <a:solidFill>
                <a:srgbClr val="000000"/>
              </a:solidFill>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1100" b="0" i="0" u="none" strike="noStrike" cap="none" normalizeH="0" dirty="0" smtClean="0">
                <a:ln>
                  <a:noFill/>
                </a:ln>
                <a:solidFill>
                  <a:srgbClr val="000000"/>
                </a:solidFill>
                <a:effectLst/>
                <a:latin typeface="Times New Roman" pitchFamily="18" charset="0"/>
                <a:ea typeface="MS Mincho" charset="-128"/>
                <a:cs typeface="Times New Roman" pitchFamily="18" charset="0"/>
              </a:rPr>
              <a:t>Etc.</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altLang="ja-JP" sz="1100" baseline="0" dirty="0">
              <a:solidFill>
                <a:srgbClr val="000000"/>
              </a:solidFill>
              <a:latin typeface="Times New Roman" pitchFamily="18" charset="0"/>
              <a:ea typeface="MS Mincho"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l"/>
              </a:tabLst>
            </a:pPr>
            <a:r>
              <a:rPr kumimoji="0" lang="en-US" altLang="ja-JP" sz="1400" b="1" i="0" u="none" strike="noStrike" cap="none" normalizeH="0" dirty="0" smtClean="0">
                <a:ln>
                  <a:noFill/>
                </a:ln>
                <a:solidFill>
                  <a:srgbClr val="FF0000"/>
                </a:solidFill>
                <a:effectLst/>
                <a:latin typeface="Times New Roman" pitchFamily="18" charset="0"/>
                <a:ea typeface="MS Mincho" charset="-128"/>
                <a:cs typeface="Times New Roman" pitchFamily="18" charset="0"/>
              </a:rPr>
              <a:t>Must be signed by student and parents!!</a:t>
            </a:r>
            <a:endParaRPr kumimoji="0" lang="en-US" altLang="ja-JP" sz="1400" b="1"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2123776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14</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YE325</a:t>
            </a:r>
          </a:p>
          <a:p>
            <a:r>
              <a:rPr lang="en-US" b="1" dirty="0" smtClean="0">
                <a:solidFill>
                  <a:srgbClr val="FF0000"/>
                </a:solidFill>
              </a:rPr>
              <a:t>Inbound Audit 10</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990600" y="381000"/>
            <a:ext cx="7924800" cy="6309420"/>
          </a:xfrm>
          <a:prstGeom prst="rect">
            <a:avLst/>
          </a:prstGeom>
        </p:spPr>
        <p:txBody>
          <a:bodyPr wrap="square">
            <a:spAutoFit/>
          </a:bodyPr>
          <a:lstStyle/>
          <a:p>
            <a:r>
              <a:rPr lang="en-US" sz="1200" b="1" dirty="0"/>
              <a:t> </a:t>
            </a:r>
            <a:r>
              <a:rPr lang="en-US" sz="1600" b="1" dirty="0">
                <a:solidFill>
                  <a:srgbClr val="FF0000"/>
                </a:solidFill>
              </a:rPr>
              <a:t>INDEPENDENT TRAVEL RULES </a:t>
            </a:r>
          </a:p>
          <a:p>
            <a:r>
              <a:rPr lang="en-US" sz="1200" dirty="0"/>
              <a:t>  </a:t>
            </a:r>
          </a:p>
          <a:p>
            <a:r>
              <a:rPr lang="en-US" sz="1200" dirty="0"/>
              <a:t>ESSEX has recently had to deal with students who wanted to terminate their experience and travel on their own.  In our opinion, this represents a significant risk to Rotary and to the students.  </a:t>
            </a:r>
          </a:p>
          <a:p>
            <a:r>
              <a:rPr lang="en-US" sz="1000" dirty="0"/>
              <a:t> </a:t>
            </a:r>
            <a:r>
              <a:rPr lang="en-US" sz="1200" dirty="0" smtClean="0"/>
              <a:t>1</a:t>
            </a:r>
            <a:r>
              <a:rPr lang="en-US" sz="1200" dirty="0"/>
              <a:t>.  The students and parents have signed agreements to come to their host family/district directly and return by a direct route at the end of their experience.</a:t>
            </a:r>
          </a:p>
          <a:p>
            <a:r>
              <a:rPr lang="en-US" sz="1000" dirty="0"/>
              <a:t> </a:t>
            </a:r>
            <a:r>
              <a:rPr lang="en-US" sz="1200" dirty="0" smtClean="0"/>
              <a:t>2</a:t>
            </a:r>
            <a:r>
              <a:rPr lang="en-US" sz="1200" dirty="0"/>
              <a:t>.  The RI guidelines require that when in a host District’s care, a student not travel alone nor be accompanied only by other students.   District MUST approve all travel outside the boundaries of the District.</a:t>
            </a:r>
          </a:p>
          <a:p>
            <a:r>
              <a:rPr lang="en-US" sz="1000" dirty="0"/>
              <a:t> </a:t>
            </a:r>
            <a:r>
              <a:rPr lang="en-US" sz="1200" dirty="0" smtClean="0"/>
              <a:t>3</a:t>
            </a:r>
            <a:r>
              <a:rPr lang="en-US" sz="1200" dirty="0"/>
              <a:t>.  The Insurance coverage obtained for the young people is rated with the expectation that students are under the protective umbrella of Rotary.  Continued eligibility for the coverage requires that they be Rotary Exchange Students and under the guidance and supervision of Rotary.  </a:t>
            </a:r>
          </a:p>
          <a:p>
            <a:r>
              <a:rPr lang="en-US" sz="1000" dirty="0"/>
              <a:t> </a:t>
            </a:r>
            <a:r>
              <a:rPr lang="en-US" sz="1200" dirty="0" smtClean="0"/>
              <a:t>4.  </a:t>
            </a:r>
            <a:r>
              <a:rPr lang="en-US" sz="1200" dirty="0"/>
              <a:t>The Rotary Youth Exchange Program is not a travel program. Any opportunity to travel is at the discretion of the Rotary District with the permission of the natural parents.</a:t>
            </a:r>
          </a:p>
          <a:p>
            <a:r>
              <a:rPr lang="en-US" sz="1000" dirty="0"/>
              <a:t> </a:t>
            </a:r>
            <a:r>
              <a:rPr lang="en-US" sz="1200" dirty="0" smtClean="0"/>
              <a:t>5.  </a:t>
            </a:r>
            <a:r>
              <a:rPr lang="en-US" sz="1200" dirty="0"/>
              <a:t>You may, with the approval of your Host District/Club and with the approval of your natural parents, enroll in Rotary approved tours that are available to students.    Travel on commercial airlines is acceptable for these tours with approved/responsible adults meeting the student at each end.</a:t>
            </a:r>
          </a:p>
          <a:p>
            <a:r>
              <a:rPr lang="en-US" sz="800" dirty="0"/>
              <a:t>  </a:t>
            </a:r>
          </a:p>
          <a:p>
            <a:r>
              <a:rPr lang="en-US" sz="1200" b="1" dirty="0"/>
              <a:t>Therefore, all travel that does not follow these guidelines is not approved for ESSEX students.  There may be an occasion when a student elects to leave the host district without the approval of Rotary.  In this event, the following steps should be taken</a:t>
            </a:r>
            <a:r>
              <a:rPr lang="en-US" sz="1200" b="1" dirty="0" smtClean="0"/>
              <a:t>:</a:t>
            </a:r>
          </a:p>
          <a:p>
            <a:endParaRPr lang="en-US" sz="800" b="1" dirty="0"/>
          </a:p>
          <a:p>
            <a:r>
              <a:rPr lang="en-US" sz="1200" dirty="0" smtClean="0"/>
              <a:t> 1</a:t>
            </a:r>
            <a:r>
              <a:rPr lang="en-US" sz="1200" dirty="0"/>
              <a:t>.  Advise the ESSEX country contact who will communicate with the sponsoring district chair.</a:t>
            </a:r>
          </a:p>
          <a:p>
            <a:r>
              <a:rPr lang="en-US" sz="1200" dirty="0"/>
              <a:t> </a:t>
            </a:r>
            <a:r>
              <a:rPr lang="en-US" sz="1200" dirty="0" smtClean="0"/>
              <a:t>2</a:t>
            </a:r>
            <a:r>
              <a:rPr lang="en-US" sz="1200" dirty="0"/>
              <a:t>.  Advise the student and parents that the student has undertaken travel or left the district without the approval of Rotary.  Due to this, </a:t>
            </a:r>
            <a:r>
              <a:rPr lang="en-US" sz="1200" b="1" dirty="0"/>
              <a:t>the student has elected to end his/her relationship and terminate Rotary's responsibility for the individual</a:t>
            </a:r>
            <a:r>
              <a:rPr lang="en-US" sz="1200" dirty="0"/>
              <a:t>.  Due to this decision and action of the student (and parents, where applicable), the </a:t>
            </a:r>
            <a:r>
              <a:rPr lang="en-US" sz="1200" u="sng" dirty="0"/>
              <a:t>following steps are taken</a:t>
            </a:r>
            <a:r>
              <a:rPr lang="en-US" sz="1200" dirty="0"/>
              <a:t>: </a:t>
            </a:r>
          </a:p>
          <a:p>
            <a:r>
              <a:rPr lang="en-US" sz="1200" dirty="0"/>
              <a:t>	A.  The appropriate branch of the host country </a:t>
            </a:r>
            <a:r>
              <a:rPr lang="en-US" sz="1200" b="1" dirty="0"/>
              <a:t>government</a:t>
            </a:r>
            <a:r>
              <a:rPr lang="en-US" sz="1200" dirty="0"/>
              <a:t> </a:t>
            </a:r>
            <a:r>
              <a:rPr lang="en-US" sz="1200" b="1" dirty="0"/>
              <a:t>is notified</a:t>
            </a:r>
            <a:r>
              <a:rPr lang="en-US" sz="1200" dirty="0"/>
              <a:t> that the student's visa is no longer sponsored by Rotary and the individual is no longer a student in the school system </a:t>
            </a:r>
          </a:p>
          <a:p>
            <a:r>
              <a:rPr lang="en-US" sz="1200" dirty="0"/>
              <a:t>   	B.  The Insurance carrier is notified that the student is no longer with the Rotary Youth Exchange program and </a:t>
            </a:r>
            <a:r>
              <a:rPr lang="en-US" sz="1200" b="1" dirty="0"/>
              <a:t>coverage</a:t>
            </a:r>
            <a:r>
              <a:rPr lang="en-US" sz="1200" dirty="0"/>
              <a:t> should be </a:t>
            </a:r>
            <a:r>
              <a:rPr lang="en-US" sz="1200" b="1" dirty="0"/>
              <a:t>cancelled</a:t>
            </a:r>
            <a:r>
              <a:rPr lang="en-US" sz="1200" dirty="0"/>
              <a:t> immediately. </a:t>
            </a:r>
          </a:p>
          <a:p>
            <a:r>
              <a:rPr lang="en-US" sz="1200" dirty="0"/>
              <a:t> 	C.  The student should </a:t>
            </a:r>
            <a:r>
              <a:rPr lang="en-US" sz="1200" b="1" u="sng" dirty="0"/>
              <a:t>receive no assistance </a:t>
            </a:r>
            <a:r>
              <a:rPr lang="en-US" sz="1200" dirty="0"/>
              <a:t>from the host or sponsoring Rotary </a:t>
            </a:r>
            <a:r>
              <a:rPr lang="en-US" sz="1200" dirty="0" smtClean="0"/>
              <a:t>clubs…………………..</a:t>
            </a:r>
            <a:endParaRPr lang="en-US" sz="1200" dirty="0"/>
          </a:p>
          <a:p>
            <a:r>
              <a:rPr lang="en-US" sz="1200" dirty="0"/>
              <a:t> 	D.  The student should </a:t>
            </a:r>
            <a:r>
              <a:rPr lang="en-US" sz="1200" b="1" dirty="0"/>
              <a:t>not</a:t>
            </a:r>
            <a:r>
              <a:rPr lang="en-US" sz="1200" dirty="0"/>
              <a:t> </a:t>
            </a:r>
            <a:r>
              <a:rPr lang="en-US" sz="1200" b="1" dirty="0"/>
              <a:t>be permitted </a:t>
            </a:r>
            <a:r>
              <a:rPr lang="en-US" sz="1200" dirty="0"/>
              <a:t>to leave items </a:t>
            </a:r>
            <a:r>
              <a:rPr lang="en-US" sz="1200" b="1" dirty="0"/>
              <a:t>with host families </a:t>
            </a:r>
            <a:r>
              <a:rPr lang="en-US" sz="1200" dirty="0"/>
              <a:t>nor be permitted to return there.</a:t>
            </a:r>
          </a:p>
          <a:p>
            <a:r>
              <a:rPr lang="en-US" sz="1200" dirty="0"/>
              <a:t> 	E.  The student's </a:t>
            </a:r>
            <a:r>
              <a:rPr lang="en-US" sz="1200" b="1" dirty="0"/>
              <a:t>return travel </a:t>
            </a:r>
            <a:r>
              <a:rPr lang="en-US" sz="1200" dirty="0"/>
              <a:t>to the home country is </a:t>
            </a:r>
            <a:r>
              <a:rPr lang="en-US" sz="1200" b="1" dirty="0"/>
              <a:t>the sole responsibility of the student</a:t>
            </a:r>
            <a:r>
              <a:rPr lang="en-US" sz="1200" dirty="0"/>
              <a:t> and his/her family. </a:t>
            </a:r>
            <a:endParaRPr lang="en-US" sz="1200" dirty="0" smtClean="0"/>
          </a:p>
          <a:p>
            <a:pPr algn="ctr"/>
            <a:r>
              <a:rPr lang="en-US" sz="1200" b="1" dirty="0" smtClean="0">
                <a:solidFill>
                  <a:srgbClr val="FF0000"/>
                </a:solidFill>
              </a:rPr>
              <a:t>This must be signed by the student and parents</a:t>
            </a:r>
            <a:endParaRPr lang="en-US" sz="1200" b="1" dirty="0">
              <a:solidFill>
                <a:srgbClr val="FF0000"/>
              </a:solidFill>
            </a:endParaRPr>
          </a:p>
          <a:p>
            <a:endParaRPr lang="en-US" sz="1200" dirty="0"/>
          </a:p>
        </p:txBody>
      </p:sp>
    </p:spTree>
    <p:extLst>
      <p:ext uri="{BB962C8B-B14F-4D97-AF65-F5344CB8AC3E}">
        <p14:creationId xmlns:p14="http://schemas.microsoft.com/office/powerpoint/2010/main" val="2377738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15</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47649"/>
            <a:ext cx="8296275" cy="418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600" y="1447800"/>
            <a:ext cx="2438400" cy="646331"/>
          </a:xfrm>
          <a:prstGeom prst="rect">
            <a:avLst/>
          </a:prstGeom>
          <a:noFill/>
        </p:spPr>
        <p:txBody>
          <a:bodyPr wrap="square" rtlCol="0">
            <a:spAutoFit/>
          </a:bodyPr>
          <a:lstStyle/>
          <a:p>
            <a:r>
              <a:rPr lang="en-US" b="1" dirty="0" smtClean="0">
                <a:solidFill>
                  <a:srgbClr val="FF0000"/>
                </a:solidFill>
              </a:rPr>
              <a:t>DOS Welcome Letter Inbound Audit 11</a:t>
            </a:r>
            <a:endParaRPr lang="en-US" b="1" dirty="0">
              <a:solidFill>
                <a:srgbClr val="FF0000"/>
              </a:solidFill>
            </a:endParaRPr>
          </a:p>
        </p:txBody>
      </p:sp>
      <p:sp>
        <p:nvSpPr>
          <p:cNvPr id="8" name="Rectangle 7"/>
          <p:cNvSpPr/>
          <p:nvPr/>
        </p:nvSpPr>
        <p:spPr>
          <a:xfrm>
            <a:off x="2438400" y="4495800"/>
            <a:ext cx="6019800" cy="2308324"/>
          </a:xfrm>
          <a:prstGeom prst="rect">
            <a:avLst/>
          </a:prstGeom>
        </p:spPr>
        <p:txBody>
          <a:bodyPr wrap="square">
            <a:spAutoFit/>
          </a:bodyPr>
          <a:lstStyle/>
          <a:p>
            <a:endParaRPr lang="en-US" dirty="0"/>
          </a:p>
          <a:p>
            <a:r>
              <a:rPr lang="en-US" dirty="0" smtClean="0"/>
              <a:t>The </a:t>
            </a:r>
            <a:r>
              <a:rPr lang="en-US" dirty="0"/>
              <a:t>Exchange Visitor Program </a:t>
            </a:r>
          </a:p>
          <a:p>
            <a:r>
              <a:rPr lang="en-US" b="1" i="1" dirty="0"/>
              <a:t>WELCOME BROCHURE </a:t>
            </a:r>
            <a:endParaRPr lang="en-US" dirty="0"/>
          </a:p>
          <a:p>
            <a:r>
              <a:rPr lang="en-US" dirty="0"/>
              <a:t>Bureau of Educational and Cultural Affairs </a:t>
            </a:r>
          </a:p>
          <a:p>
            <a:r>
              <a:rPr lang="en-US" dirty="0"/>
              <a:t>Private Sector Exchange </a:t>
            </a:r>
          </a:p>
          <a:p>
            <a:r>
              <a:rPr lang="en-US" dirty="0"/>
              <a:t>United States Department of State </a:t>
            </a:r>
          </a:p>
          <a:p>
            <a:r>
              <a:rPr lang="en-US" dirty="0"/>
              <a:t>The Department of State welcomes you to the United States. We are pleased to receive you as an </a:t>
            </a:r>
            <a:r>
              <a:rPr lang="en-US" dirty="0" smtClean="0"/>
              <a:t>exchange… </a:t>
            </a:r>
            <a:r>
              <a:rPr lang="en-US" dirty="0"/>
              <a:t>visitor. </a:t>
            </a:r>
          </a:p>
        </p:txBody>
      </p:sp>
      <p:sp>
        <p:nvSpPr>
          <p:cNvPr id="11" name="TextBox 10"/>
          <p:cNvSpPr txBox="1"/>
          <p:nvPr/>
        </p:nvSpPr>
        <p:spPr>
          <a:xfrm>
            <a:off x="7458074" y="4724400"/>
            <a:ext cx="1371600" cy="1477328"/>
          </a:xfrm>
          <a:prstGeom prst="rect">
            <a:avLst/>
          </a:prstGeom>
          <a:noFill/>
        </p:spPr>
        <p:txBody>
          <a:bodyPr wrap="square" rtlCol="0">
            <a:spAutoFit/>
          </a:bodyPr>
          <a:lstStyle/>
          <a:p>
            <a:r>
              <a:rPr lang="en-US" b="1" dirty="0" smtClean="0">
                <a:solidFill>
                  <a:srgbClr val="FF0000"/>
                </a:solidFill>
              </a:rPr>
              <a:t>Exchange </a:t>
            </a:r>
          </a:p>
          <a:p>
            <a:r>
              <a:rPr lang="en-US" b="1" dirty="0" smtClean="0">
                <a:solidFill>
                  <a:srgbClr val="FF0000"/>
                </a:solidFill>
              </a:rPr>
              <a:t>Visitor </a:t>
            </a:r>
          </a:p>
          <a:p>
            <a:r>
              <a:rPr lang="en-US" b="1" dirty="0" smtClean="0">
                <a:solidFill>
                  <a:srgbClr val="FF0000"/>
                </a:solidFill>
              </a:rPr>
              <a:t>Brochure Inbound Audit 12</a:t>
            </a:r>
            <a:endParaRPr lang="en-US" b="1" dirty="0">
              <a:solidFill>
                <a:srgbClr val="FF0000"/>
              </a:solidFill>
            </a:endParaRPr>
          </a:p>
        </p:txBody>
      </p:sp>
    </p:spTree>
    <p:extLst>
      <p:ext uri="{BB962C8B-B14F-4D97-AF65-F5344CB8AC3E}">
        <p14:creationId xmlns:p14="http://schemas.microsoft.com/office/powerpoint/2010/main" val="1888634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16</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343150" y="1524000"/>
            <a:ext cx="4572000" cy="5509200"/>
          </a:xfrm>
          <a:prstGeom prst="rect">
            <a:avLst/>
          </a:prstGeom>
        </p:spPr>
        <p:txBody>
          <a:bodyPr>
            <a:spAutoFit/>
          </a:bodyPr>
          <a:lstStyle/>
          <a:p>
            <a:r>
              <a:rPr lang="en-US" dirty="0"/>
              <a:t> </a:t>
            </a:r>
            <a:endParaRPr lang="en-US" b="1" dirty="0">
              <a:effectLst>
                <a:outerShdw blurRad="50800" dist="38100" algn="tr" rotWithShape="0">
                  <a:prstClr val="black">
                    <a:alpha val="40000"/>
                  </a:prstClr>
                </a:outerShdw>
              </a:effectLst>
            </a:endParaRPr>
          </a:p>
          <a:p>
            <a:r>
              <a:rPr lang="es-ES" sz="2800" b="1" dirty="0" err="1">
                <a:solidFill>
                  <a:srgbClr val="FF0000"/>
                </a:solidFill>
              </a:rPr>
              <a:t>Student</a:t>
            </a:r>
            <a:r>
              <a:rPr lang="es-ES" sz="2800" b="1" dirty="0">
                <a:solidFill>
                  <a:srgbClr val="FF0000"/>
                </a:solidFill>
              </a:rPr>
              <a:t> </a:t>
            </a:r>
            <a:r>
              <a:rPr lang="es-ES" sz="2800" b="1" dirty="0" err="1">
                <a:solidFill>
                  <a:srgbClr val="FF0000"/>
                </a:solidFill>
              </a:rPr>
              <a:t>Protection</a:t>
            </a:r>
            <a:r>
              <a:rPr lang="es-ES" sz="2800" b="1" dirty="0">
                <a:solidFill>
                  <a:srgbClr val="FF0000"/>
                </a:solidFill>
              </a:rPr>
              <a:t> </a:t>
            </a:r>
            <a:r>
              <a:rPr lang="es-ES" sz="2800" b="1" dirty="0" err="1">
                <a:solidFill>
                  <a:srgbClr val="FF0000"/>
                </a:solidFill>
              </a:rPr>
              <a:t>Policy</a:t>
            </a:r>
            <a:endParaRPr lang="en-US" sz="2800" b="1" dirty="0">
              <a:solidFill>
                <a:srgbClr val="FF0000"/>
              </a:solidFill>
              <a:effectLst>
                <a:outerShdw blurRad="50800" dist="38100" algn="tr" rotWithShape="0">
                  <a:prstClr val="black">
                    <a:alpha val="40000"/>
                  </a:prstClr>
                </a:outerShdw>
              </a:effectLst>
            </a:endParaRPr>
          </a:p>
          <a:p>
            <a:r>
              <a:rPr lang="es-ES" b="1" dirty="0"/>
              <a:t>  </a:t>
            </a:r>
            <a:endParaRPr lang="en-US" b="1" dirty="0">
              <a:effectLst>
                <a:outerShdw blurRad="50800" dist="38100" algn="tr" rotWithShape="0">
                  <a:prstClr val="black">
                    <a:alpha val="40000"/>
                  </a:prstClr>
                </a:outerShdw>
              </a:effectLst>
            </a:endParaRPr>
          </a:p>
          <a:p>
            <a:r>
              <a:rPr lang="en-US" b="1" dirty="0"/>
              <a:t>DISTRICT POLICY AND PROCEDURES</a:t>
            </a:r>
            <a:endParaRPr lang="en-US" b="1" dirty="0">
              <a:effectLst>
                <a:outerShdw blurRad="50800" dist="38100" algn="tr" rotWithShape="0">
                  <a:prstClr val="black">
                    <a:alpha val="40000"/>
                  </a:prstClr>
                </a:outerShdw>
              </a:effectLst>
            </a:endParaRPr>
          </a:p>
          <a:p>
            <a:r>
              <a:rPr lang="en-US" b="1" dirty="0">
                <a:effectLst>
                  <a:outerShdw blurRad="50800" dist="38100" algn="tr" rotWithShape="0">
                    <a:prstClr val="black">
                      <a:alpha val="40000"/>
                    </a:prstClr>
                  </a:outerShdw>
                </a:effectLst>
              </a:rPr>
              <a:t> </a:t>
            </a:r>
            <a:endParaRPr lang="en-US" b="1" dirty="0" smtClean="0">
              <a:effectLst>
                <a:outerShdw blurRad="50800" dist="38100" algn="tr" rotWithShape="0">
                  <a:prstClr val="black">
                    <a:alpha val="40000"/>
                  </a:prstClr>
                </a:outerShdw>
              </a:effectLst>
            </a:endParaRPr>
          </a:p>
          <a:p>
            <a:pPr lvl="0" algn="ctr" eaLnBrk="0" fontAlgn="base" hangingPunct="0">
              <a:spcBef>
                <a:spcPct val="0"/>
              </a:spcBef>
              <a:spcAft>
                <a:spcPct val="0"/>
              </a:spcAft>
              <a:tabLst>
                <a:tab pos="914400" algn="l"/>
              </a:tabLst>
            </a:pPr>
            <a:r>
              <a:rPr lang="en-US" b="1" dirty="0"/>
              <a:t> </a:t>
            </a:r>
            <a:r>
              <a:rPr lang="en-US" b="1" u="sng" dirty="0">
                <a:latin typeface="Arial Narrow" pitchFamily="34" charset="0"/>
                <a:ea typeface="Times New Roman" pitchFamily="18" charset="0"/>
                <a:cs typeface="Times New Roman" pitchFamily="18" charset="0"/>
              </a:rPr>
              <a:t>Statement of Conduct for</a:t>
            </a:r>
            <a:endParaRPr lang="en-US" sz="1200" dirty="0">
              <a:latin typeface="Arial" pitchFamily="34" charset="0"/>
            </a:endParaRPr>
          </a:p>
          <a:p>
            <a:pPr lvl="0" algn="ctr" eaLnBrk="0" fontAlgn="base" hangingPunct="0">
              <a:spcBef>
                <a:spcPct val="0"/>
              </a:spcBef>
              <a:spcAft>
                <a:spcPct val="0"/>
              </a:spcAft>
              <a:tabLst>
                <a:tab pos="914400" algn="l"/>
              </a:tabLst>
            </a:pPr>
            <a:r>
              <a:rPr lang="en-US" b="1" u="sng" dirty="0">
                <a:latin typeface="Arial Narrow" pitchFamily="34" charset="0"/>
                <a:ea typeface="Times New Roman" pitchFamily="18" charset="0"/>
                <a:cs typeface="Times New Roman" pitchFamily="18" charset="0"/>
              </a:rPr>
              <a:t>Working with Youth</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Rotary International is committed to creating</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 and maintaining the safest possible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environment for all participants in Rotary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activities.  It is the duty of all Rotarians,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Rotarians’ spouses, partners, and other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volunteers to safeguard to the best of their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ability the welfare of and to prevent the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physical, sexual, or emotional abuse of </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children and young people with</a:t>
            </a:r>
            <a:endParaRPr lang="en-US" sz="1200" dirty="0">
              <a:latin typeface="Arial" pitchFamily="34" charset="0"/>
            </a:endParaRPr>
          </a:p>
          <a:p>
            <a:pPr lvl="0" algn="ctr" eaLnBrk="0" fontAlgn="base" hangingPunct="0">
              <a:spcBef>
                <a:spcPct val="0"/>
              </a:spcBef>
              <a:spcAft>
                <a:spcPct val="0"/>
              </a:spcAft>
              <a:tabLst>
                <a:tab pos="914400" algn="l"/>
              </a:tabLst>
            </a:pPr>
            <a:r>
              <a:rPr lang="en-US" dirty="0">
                <a:latin typeface="Arial Narrow" pitchFamily="34" charset="0"/>
                <a:ea typeface="Times New Roman" pitchFamily="18" charset="0"/>
              </a:rPr>
              <a:t> whom they come into contact.</a:t>
            </a:r>
            <a:endParaRPr lang="en-US" sz="3200" dirty="0">
              <a:latin typeface="Arial" pitchFamily="34" charset="0"/>
            </a:endParaRPr>
          </a:p>
          <a:p>
            <a:endParaRPr lang="en-US" b="1" u="sng" dirty="0"/>
          </a:p>
          <a:p>
            <a:r>
              <a:rPr lang="en-US" dirty="0"/>
              <a:t> </a:t>
            </a:r>
          </a:p>
        </p:txBody>
      </p:sp>
      <p:sp>
        <p:nvSpPr>
          <p:cNvPr id="8" name="TextBox 7"/>
          <p:cNvSpPr txBox="1"/>
          <p:nvPr/>
        </p:nvSpPr>
        <p:spPr>
          <a:xfrm>
            <a:off x="161925" y="5029200"/>
            <a:ext cx="3276600" cy="1477328"/>
          </a:xfrm>
          <a:prstGeom prst="rect">
            <a:avLst/>
          </a:prstGeom>
          <a:noFill/>
        </p:spPr>
        <p:txBody>
          <a:bodyPr wrap="square" rtlCol="0">
            <a:spAutoFit/>
          </a:bodyPr>
          <a:lstStyle/>
          <a:p>
            <a:r>
              <a:rPr lang="en-US" b="1" dirty="0" smtClean="0">
                <a:solidFill>
                  <a:srgbClr val="FF0000"/>
                </a:solidFill>
              </a:rPr>
              <a:t>Student Protection</a:t>
            </a:r>
          </a:p>
          <a:p>
            <a:r>
              <a:rPr lang="en-US" b="1" dirty="0" smtClean="0">
                <a:solidFill>
                  <a:srgbClr val="FF0000"/>
                </a:solidFill>
              </a:rPr>
              <a:t>Brochure</a:t>
            </a:r>
          </a:p>
          <a:p>
            <a:endParaRPr lang="en-US" b="1" dirty="0" smtClean="0">
              <a:solidFill>
                <a:srgbClr val="FF0000"/>
              </a:solidFill>
            </a:endParaRPr>
          </a:p>
          <a:p>
            <a:r>
              <a:rPr lang="en-US" b="1" dirty="0" smtClean="0">
                <a:solidFill>
                  <a:srgbClr val="FF0000"/>
                </a:solidFill>
              </a:rPr>
              <a:t>SX 715</a:t>
            </a:r>
          </a:p>
          <a:p>
            <a:r>
              <a:rPr lang="en-US" b="1" dirty="0" smtClean="0">
                <a:solidFill>
                  <a:srgbClr val="FF0000"/>
                </a:solidFill>
              </a:rPr>
              <a:t>Inbound Audit 13</a:t>
            </a:r>
            <a:endParaRPr lang="en-US"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11580732"/>
              </p:ext>
            </p:extLst>
          </p:nvPr>
        </p:nvGraphicFramePr>
        <p:xfrm>
          <a:off x="838200" y="457200"/>
          <a:ext cx="2466975" cy="847725"/>
        </p:xfrm>
        <a:graphic>
          <a:graphicData uri="http://schemas.openxmlformats.org/presentationml/2006/ole">
            <mc:AlternateContent xmlns:mc="http://schemas.openxmlformats.org/markup-compatibility/2006">
              <mc:Choice xmlns:v="urn:schemas-microsoft-com:vml" Requires="v">
                <p:oleObj spid="_x0000_s3119" name="Bitmap Image" r:id="rId3" imgW="7058076" imgH="2428893" progId="Paint.Picture">
                  <p:embed/>
                </p:oleObj>
              </mc:Choice>
              <mc:Fallback>
                <p:oleObj name="Bitmap Image" r:id="rId3" imgW="7058076" imgH="242889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
                        <a:ext cx="246697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8561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17</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IB37</a:t>
            </a:r>
          </a:p>
          <a:p>
            <a:r>
              <a:rPr lang="en-US" b="1" dirty="0" smtClean="0">
                <a:solidFill>
                  <a:srgbClr val="FF0000"/>
                </a:solidFill>
              </a:rPr>
              <a:t>Inbound Audit 14</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28600" y="685800"/>
            <a:ext cx="1143000" cy="923330"/>
          </a:xfrm>
          <a:prstGeom prst="rect">
            <a:avLst/>
          </a:prstGeom>
          <a:noFill/>
        </p:spPr>
        <p:txBody>
          <a:bodyPr wrap="square" rtlCol="0">
            <a:spAutoFit/>
          </a:bodyPr>
          <a:lstStyle/>
          <a:p>
            <a:r>
              <a:rPr lang="en-US" b="1" dirty="0" smtClean="0">
                <a:solidFill>
                  <a:srgbClr val="FF0000"/>
                </a:solidFill>
              </a:rPr>
              <a:t>Complete</a:t>
            </a:r>
          </a:p>
          <a:p>
            <a:r>
              <a:rPr lang="en-US" b="1" dirty="0" smtClean="0">
                <a:solidFill>
                  <a:srgbClr val="FF0000"/>
                </a:solidFill>
              </a:rPr>
              <a:t>Resources List</a:t>
            </a:r>
          </a:p>
        </p:txBody>
      </p:sp>
      <p:graphicFrame>
        <p:nvGraphicFramePr>
          <p:cNvPr id="3" name="Table 2"/>
          <p:cNvGraphicFramePr>
            <a:graphicFrameLocks noGrp="1"/>
          </p:cNvGraphicFramePr>
          <p:nvPr>
            <p:extLst>
              <p:ext uri="{D42A27DB-BD31-4B8C-83A1-F6EECF244321}">
                <p14:modId xmlns:p14="http://schemas.microsoft.com/office/powerpoint/2010/main" val="490920414"/>
              </p:ext>
            </p:extLst>
          </p:nvPr>
        </p:nvGraphicFramePr>
        <p:xfrm>
          <a:off x="1447800" y="457201"/>
          <a:ext cx="7162800" cy="5562599"/>
        </p:xfrm>
        <a:graphic>
          <a:graphicData uri="http://schemas.openxmlformats.org/drawingml/2006/table">
            <a:tbl>
              <a:tblPr firstRow="1" firstCol="1" lastRow="1" lastCol="1" bandRow="1" bandCol="1">
                <a:tableStyleId>{5C22544A-7EE6-4342-B048-85BDC9FD1C3A}</a:tableStyleId>
              </a:tblPr>
              <a:tblGrid>
                <a:gridCol w="2083111"/>
                <a:gridCol w="1017718"/>
                <a:gridCol w="1201427"/>
                <a:gridCol w="2860544"/>
              </a:tblGrid>
              <a:tr h="132100">
                <a:tc>
                  <a:txBody>
                    <a:bodyPr/>
                    <a:lstStyle/>
                    <a:p>
                      <a:pPr marL="0" marR="0">
                        <a:spcBef>
                          <a:spcPts val="0"/>
                        </a:spcBef>
                        <a:spcAft>
                          <a:spcPts val="0"/>
                        </a:spcAft>
                        <a:tabLst>
                          <a:tab pos="264160" algn="l"/>
                        </a:tabLst>
                      </a:pPr>
                      <a:r>
                        <a:rPr lang="en-US" sz="700" dirty="0">
                          <a:effectLst/>
                        </a:rPr>
                        <a:t> </a:t>
                      </a:r>
                      <a:endParaRPr lang="en-US" sz="700" dirty="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Name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Phone</a:t>
                      </a:r>
                      <a:endParaRPr lang="en-US" sz="700">
                        <a:effectLst/>
                        <a:latin typeface="Times New Roman"/>
                        <a:ea typeface="Times New Roman"/>
                      </a:endParaRPr>
                    </a:p>
                  </a:txBody>
                  <a:tcPr marL="40997" marR="40997" marT="0" marB="0"/>
                </a:tc>
                <a:tc>
                  <a:txBody>
                    <a:bodyPr/>
                    <a:lstStyle/>
                    <a:p>
                      <a:pPr marL="0" marR="0">
                        <a:spcBef>
                          <a:spcPts val="0"/>
                        </a:spcBef>
                        <a:spcAft>
                          <a:spcPts val="0"/>
                        </a:spcAft>
                        <a:tabLst>
                          <a:tab pos="2301240" algn="l"/>
                        </a:tabLst>
                      </a:pPr>
                      <a:r>
                        <a:rPr lang="en-US" sz="700">
                          <a:effectLst/>
                        </a:rPr>
                        <a:t>Email or Web Address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District Governor</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48153">
                <a:tc>
                  <a:txBody>
                    <a:bodyPr/>
                    <a:lstStyle/>
                    <a:p>
                      <a:pPr marL="0" marR="0">
                        <a:spcBef>
                          <a:spcPts val="0"/>
                        </a:spcBef>
                        <a:spcAft>
                          <a:spcPts val="0"/>
                        </a:spcAft>
                      </a:pPr>
                      <a:r>
                        <a:rPr lang="en-US" sz="700">
                          <a:effectLst/>
                        </a:rPr>
                        <a:t>District Chairman</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District Inbound Chairman</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242182">
                <a:tc>
                  <a:txBody>
                    <a:bodyPr/>
                    <a:lstStyle/>
                    <a:p>
                      <a:pPr marL="0" marR="0">
                        <a:spcBef>
                          <a:spcPts val="0"/>
                        </a:spcBef>
                        <a:spcAft>
                          <a:spcPts val="0"/>
                        </a:spcAft>
                      </a:pPr>
                      <a:r>
                        <a:rPr lang="en-US" sz="700">
                          <a:effectLst/>
                        </a:rPr>
                        <a:t>District Student Protection Officer</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257810">
                <a:tc>
                  <a:txBody>
                    <a:bodyPr/>
                    <a:lstStyle/>
                    <a:p>
                      <a:pPr marL="0" marR="0">
                        <a:spcBef>
                          <a:spcPts val="0"/>
                        </a:spcBef>
                        <a:spcAft>
                          <a:spcPts val="0"/>
                        </a:spcAft>
                      </a:pPr>
                      <a:r>
                        <a:rPr lang="en-US" sz="700">
                          <a:effectLst/>
                        </a:rPr>
                        <a:t>ESSEX Student Protection Officer</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Ron Smith</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1-866-683-0533 </a:t>
                      </a:r>
                    </a:p>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600">
                          <a:effectLst/>
                        </a:rPr>
                        <a:t>rsmith@</a:t>
                      </a:r>
                      <a:endParaRPr lang="en-US" sz="700">
                        <a:effectLst/>
                      </a:endParaRPr>
                    </a:p>
                    <a:p>
                      <a:pPr marL="0" marR="1051560">
                        <a:spcBef>
                          <a:spcPts val="0"/>
                        </a:spcBef>
                        <a:spcAft>
                          <a:spcPts val="0"/>
                        </a:spcAft>
                        <a:tabLst>
                          <a:tab pos="2301240" algn="l"/>
                        </a:tabLst>
                      </a:pPr>
                      <a:r>
                        <a:rPr lang="en-US" sz="600">
                          <a:effectLst/>
                        </a:rPr>
                        <a:t>materialsresources.com</a:t>
                      </a:r>
                      <a:endParaRPr lang="en-US" sz="700">
                        <a:effectLst/>
                        <a:latin typeface="Times New Roman"/>
                        <a:ea typeface="Times New Roman"/>
                      </a:endParaRPr>
                    </a:p>
                  </a:txBody>
                  <a:tcPr marL="40997" marR="40997" marT="0" marB="0"/>
                </a:tc>
              </a:tr>
              <a:tr h="627476">
                <a:tc>
                  <a:txBody>
                    <a:bodyPr/>
                    <a:lstStyle/>
                    <a:p>
                      <a:pPr marL="0" marR="0">
                        <a:spcBef>
                          <a:spcPts val="0"/>
                        </a:spcBef>
                        <a:spcAft>
                          <a:spcPts val="0"/>
                        </a:spcAft>
                      </a:pPr>
                      <a:r>
                        <a:rPr lang="en-US" sz="700">
                          <a:effectLst/>
                        </a:rPr>
                        <a:t>Host Family 1 </a:t>
                      </a:r>
                    </a:p>
                    <a:p>
                      <a:pPr marL="0" marR="0">
                        <a:spcBef>
                          <a:spcPts val="0"/>
                        </a:spcBef>
                        <a:spcAft>
                          <a:spcPts val="0"/>
                        </a:spcAft>
                      </a:pPr>
                      <a:r>
                        <a:rPr lang="en-US" sz="700">
                          <a:effectLst/>
                        </a:rPr>
                        <a:t>Include address</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320040" algn="l"/>
                        </a:tabLst>
                      </a:pPr>
                      <a:endParaRPr lang="en-US" sz="700">
                        <a:effectLst/>
                      </a:endParaRPr>
                    </a:p>
                    <a:p>
                      <a:pPr marL="0" marR="0">
                        <a:spcBef>
                          <a:spcPts val="0"/>
                        </a:spcBef>
                        <a:spcAft>
                          <a:spcPts val="0"/>
                        </a:spcAft>
                      </a:pPr>
                      <a:r>
                        <a:rPr lang="en-US" sz="700">
                          <a:effectLst/>
                        </a:rPr>
                        <a:t>       </a:t>
                      </a:r>
                    </a:p>
                    <a:p>
                      <a:pPr marL="0" marR="1051560">
                        <a:spcBef>
                          <a:spcPts val="0"/>
                        </a:spcBef>
                        <a:spcAft>
                          <a:spcPts val="0"/>
                        </a:spcAft>
                        <a:tabLst>
                          <a:tab pos="320040" algn="l"/>
                        </a:tabLst>
                      </a:pPr>
                      <a:r>
                        <a:rPr lang="en-US" sz="700">
                          <a:effectLst/>
                        </a:rPr>
                        <a:t>                   Temporary or arrival</a:t>
                      </a:r>
                    </a:p>
                    <a:p>
                      <a:pPr marL="0" marR="1051560">
                        <a:spcBef>
                          <a:spcPts val="0"/>
                        </a:spcBef>
                        <a:spcAft>
                          <a:spcPts val="0"/>
                        </a:spcAft>
                        <a:tabLst>
                          <a:tab pos="320040" algn="l"/>
                        </a:tabLst>
                      </a:pPr>
                      <a:r>
                        <a:rPr lang="en-US" sz="700">
                          <a:effectLst/>
                        </a:rPr>
                        <a:t>           host family only           </a:t>
                      </a:r>
                      <a:endParaRPr lang="en-US" sz="700">
                        <a:effectLst/>
                        <a:latin typeface="Times New Roman"/>
                        <a:ea typeface="Times New Roman"/>
                      </a:endParaRPr>
                    </a:p>
                  </a:txBody>
                  <a:tcPr marL="40997" marR="40997" marT="0" marB="0"/>
                </a:tc>
              </a:tr>
              <a:tr h="515618">
                <a:tc>
                  <a:txBody>
                    <a:bodyPr/>
                    <a:lstStyle/>
                    <a:p>
                      <a:pPr marL="0" marR="0">
                        <a:spcBef>
                          <a:spcPts val="0"/>
                        </a:spcBef>
                        <a:spcAft>
                          <a:spcPts val="0"/>
                        </a:spcAft>
                      </a:pPr>
                      <a:r>
                        <a:rPr lang="en-US" sz="700">
                          <a:effectLst/>
                        </a:rPr>
                        <a:t>Host Family 2 – when identified</a:t>
                      </a:r>
                    </a:p>
                    <a:p>
                      <a:pPr marL="0" marR="0">
                        <a:spcBef>
                          <a:spcPts val="0"/>
                        </a:spcBef>
                        <a:spcAft>
                          <a:spcPts val="0"/>
                        </a:spcAft>
                      </a:pPr>
                      <a:r>
                        <a:rPr lang="en-US" sz="700">
                          <a:effectLst/>
                        </a:rPr>
                        <a:t>Include address</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515618">
                <a:tc>
                  <a:txBody>
                    <a:bodyPr/>
                    <a:lstStyle/>
                    <a:p>
                      <a:pPr marL="0" marR="0">
                        <a:spcBef>
                          <a:spcPts val="0"/>
                        </a:spcBef>
                        <a:spcAft>
                          <a:spcPts val="0"/>
                        </a:spcAft>
                      </a:pPr>
                      <a:r>
                        <a:rPr lang="en-US" sz="700">
                          <a:effectLst/>
                        </a:rPr>
                        <a:t>Host Family 3 – when identified</a:t>
                      </a:r>
                    </a:p>
                    <a:p>
                      <a:pPr marL="0" marR="0">
                        <a:spcBef>
                          <a:spcPts val="0"/>
                        </a:spcBef>
                        <a:spcAft>
                          <a:spcPts val="0"/>
                        </a:spcAft>
                      </a:pPr>
                      <a:r>
                        <a:rPr lang="en-US" sz="700">
                          <a:effectLst/>
                        </a:rPr>
                        <a:t>Include address</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Club YEO</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Club Counselor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Club President</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Outside Resource /female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Outside Resource/male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Doctor</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Dentist</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Psychologist/Psychiatrist</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Police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Hospital</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Suicide Prevention Hotline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Rape Crisis Hotline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Child Protection Agency</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School Profile - web address</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242182">
                <a:tc>
                  <a:txBody>
                    <a:bodyPr/>
                    <a:lstStyle/>
                    <a:p>
                      <a:pPr marL="0" marR="0">
                        <a:spcBef>
                          <a:spcPts val="0"/>
                        </a:spcBef>
                        <a:spcAft>
                          <a:spcPts val="0"/>
                        </a:spcAft>
                      </a:pPr>
                      <a:r>
                        <a:rPr lang="en-US" sz="700">
                          <a:effectLst/>
                        </a:rPr>
                        <a:t>Community Profile - web address</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242182">
                <a:tc>
                  <a:txBody>
                    <a:bodyPr/>
                    <a:lstStyle/>
                    <a:p>
                      <a:pPr marL="0" marR="0">
                        <a:spcBef>
                          <a:spcPts val="0"/>
                        </a:spcBef>
                        <a:spcAft>
                          <a:spcPts val="0"/>
                        </a:spcAft>
                      </a:pPr>
                      <a:r>
                        <a:rPr lang="en-US" sz="700">
                          <a:effectLst/>
                        </a:rPr>
                        <a:t>Host Family Profile - Application</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132100">
                <a:tc>
                  <a:txBody>
                    <a:bodyPr/>
                    <a:lstStyle/>
                    <a:p>
                      <a:pPr marL="0" marR="0">
                        <a:spcBef>
                          <a:spcPts val="0"/>
                        </a:spcBef>
                        <a:spcAft>
                          <a:spcPts val="0"/>
                        </a:spcAft>
                      </a:pPr>
                      <a:r>
                        <a:rPr lang="en-US" sz="700">
                          <a:effectLst/>
                        </a:rPr>
                        <a:t>Sexual Abuse Brochure</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a:effectLst/>
                        </a:rPr>
                        <a:t> </a:t>
                      </a:r>
                      <a:endParaRPr lang="en-US" sz="700">
                        <a:effectLst/>
                        <a:latin typeface="Times New Roman"/>
                        <a:ea typeface="Times New Roman"/>
                      </a:endParaRPr>
                    </a:p>
                  </a:txBody>
                  <a:tcPr marL="40997" marR="40997" marT="0" marB="0"/>
                </a:tc>
              </a:tr>
              <a:tr h="257810">
                <a:tc>
                  <a:txBody>
                    <a:bodyPr/>
                    <a:lstStyle/>
                    <a:p>
                      <a:pPr marL="0" marR="0">
                        <a:spcBef>
                          <a:spcPts val="0"/>
                        </a:spcBef>
                        <a:spcAft>
                          <a:spcPts val="0"/>
                        </a:spcAft>
                      </a:pPr>
                      <a:r>
                        <a:rPr lang="en-US" sz="700">
                          <a:effectLst/>
                        </a:rPr>
                        <a:t>Dept of State – TOLL FREE NUMBER FOR STUDENTS</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800">
                          <a:effectLst/>
                        </a:rPr>
                        <a:t>1-866-283-9090</a:t>
                      </a:r>
                      <a:endParaRPr lang="en-US" sz="700">
                        <a:effectLst/>
                        <a:latin typeface="Times New Roman"/>
                        <a:ea typeface="Times New Roman"/>
                      </a:endParaRPr>
                    </a:p>
                  </a:txBody>
                  <a:tcPr marL="40997" marR="40997" marT="0" marB="0"/>
                </a:tc>
              </a:tr>
              <a:tr h="135768">
                <a:tc>
                  <a:txBody>
                    <a:bodyPr/>
                    <a:lstStyle/>
                    <a:p>
                      <a:pPr marL="0" marR="0">
                        <a:spcBef>
                          <a:spcPts val="0"/>
                        </a:spcBef>
                        <a:spcAft>
                          <a:spcPts val="0"/>
                        </a:spcAft>
                      </a:pPr>
                      <a:r>
                        <a:rPr lang="en-US" sz="700">
                          <a:effectLst/>
                        </a:rPr>
                        <a:t>State Department Brochure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a:effectLst/>
                        </a:rPr>
                        <a:t> </a:t>
                      </a:r>
                      <a:endParaRPr lang="en-US" sz="700">
                        <a:effectLst/>
                        <a:latin typeface="Times New Roman"/>
                        <a:ea typeface="Times New Roman"/>
                      </a:endParaRPr>
                    </a:p>
                  </a:txBody>
                  <a:tcPr marL="40997" marR="40997" marT="0" marB="0"/>
                </a:tc>
                <a:tc>
                  <a:txBody>
                    <a:bodyPr/>
                    <a:lstStyle/>
                    <a:p>
                      <a:pPr marL="0" marR="0">
                        <a:spcBef>
                          <a:spcPts val="0"/>
                        </a:spcBef>
                        <a:spcAft>
                          <a:spcPts val="0"/>
                        </a:spcAft>
                      </a:pPr>
                      <a:r>
                        <a:rPr lang="en-US" sz="700" dirty="0">
                          <a:effectLst/>
                        </a:rPr>
                        <a:t> </a:t>
                      </a:r>
                      <a:endParaRPr lang="en-US" sz="700" dirty="0">
                        <a:effectLst/>
                        <a:latin typeface="Times New Roman"/>
                        <a:ea typeface="Times New Roman"/>
                      </a:endParaRPr>
                    </a:p>
                  </a:txBody>
                  <a:tcPr marL="40997" marR="40997" marT="0" marB="0"/>
                </a:tc>
                <a:tc>
                  <a:txBody>
                    <a:bodyPr/>
                    <a:lstStyle/>
                    <a:p>
                      <a:pPr marL="0" marR="1051560">
                        <a:spcBef>
                          <a:spcPts val="0"/>
                        </a:spcBef>
                        <a:spcAft>
                          <a:spcPts val="0"/>
                        </a:spcAft>
                        <a:tabLst>
                          <a:tab pos="2301240" algn="l"/>
                        </a:tabLst>
                      </a:pPr>
                      <a:r>
                        <a:rPr lang="en-US" sz="700" dirty="0">
                          <a:effectLst/>
                        </a:rPr>
                        <a:t> </a:t>
                      </a:r>
                      <a:endParaRPr lang="en-US" sz="700" dirty="0">
                        <a:effectLst/>
                        <a:latin typeface="Times New Roman"/>
                        <a:ea typeface="Times New Roman"/>
                      </a:endParaRPr>
                    </a:p>
                  </a:txBody>
                  <a:tcPr marL="40997" marR="40997" marT="0" marB="0"/>
                </a:tc>
              </a:tr>
            </a:tbl>
          </a:graphicData>
        </a:graphic>
      </p:graphicFrame>
    </p:spTree>
    <p:extLst>
      <p:ext uri="{BB962C8B-B14F-4D97-AF65-F5344CB8AC3E}">
        <p14:creationId xmlns:p14="http://schemas.microsoft.com/office/powerpoint/2010/main" val="2946986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18</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 45</a:t>
            </a:r>
          </a:p>
          <a:p>
            <a:r>
              <a:rPr lang="en-US" b="1" dirty="0" smtClean="0">
                <a:solidFill>
                  <a:srgbClr val="FF0000"/>
                </a:solidFill>
              </a:rPr>
              <a:t>Inbound Audit 15</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971550" y="934253"/>
            <a:ext cx="777240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822325" algn="l"/>
              </a:tabLst>
            </a:pPr>
            <a:r>
              <a:rPr kumimoji="0" lang="en-US"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STUDENT RECEIPT OF INFORMATION</a:t>
            </a:r>
            <a:endParaRPr lang="en-US" sz="900" b="1" dirty="0">
              <a:solidFill>
                <a:srgbClr val="FF0000"/>
              </a:solidFill>
              <a:latin typeface="Arial" pitchFamily="34" charset="0"/>
            </a:endParaRPr>
          </a:p>
          <a:p>
            <a:pPr marL="0" marR="0" lvl="0" indent="457200" defTabSz="914400" rtl="0" eaLnBrk="1" fontAlgn="base" latinLnBrk="0" hangingPunct="1">
              <a:lnSpc>
                <a:spcPct val="100000"/>
              </a:lnSpc>
              <a:spcBef>
                <a:spcPct val="0"/>
              </a:spcBef>
              <a:spcAft>
                <a:spcPct val="0"/>
              </a:spcAft>
              <a:buClrTx/>
              <a:buSzTx/>
              <a:buFontTx/>
              <a:buNone/>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Name:_________________________________Country:__________________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have received, read and understand the following documents:</a:t>
            </a:r>
          </a:p>
          <a:p>
            <a:pPr marL="0" marR="0" lvl="0" indent="457200" algn="l" defTabSz="914400" rtl="0" eaLnBrk="0" fontAlgn="base" latinLnBrk="0" hangingPunct="0">
              <a:lnSpc>
                <a:spcPct val="100000"/>
              </a:lnSpc>
              <a:spcBef>
                <a:spcPct val="0"/>
              </a:spcBef>
              <a:spcAft>
                <a:spcPct val="0"/>
              </a:spcAft>
              <a:buClrTx/>
              <a:buSzTx/>
              <a:buFontTx/>
              <a:buNone/>
              <a:tabLst>
                <a:tab pos="822325"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ESSEX Inbound Student Rules and Conditions of Exchange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ESSEX Program Guidelines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Independent Travel Rules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 Dept. of State Welcome Letter</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Exchange Student Visitor Program Welcome Brochure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ESSEX Student Protection Policy Brochure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have received the following information: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n-US" sz="13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st</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Host Family Profile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Resource List with community and school profile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Copy of ID Card (original to be given upon arrival of the student)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__________________________    __________  __________________________    __________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Parent Signature			       Date		Parent Signature			Date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__________________________    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Signature			       Date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have sent my travel Itinerary to my District Chairman, Host family and Counselor.</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__________________________    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Signature			       Date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have purchased the required insurance coverage.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__________________________    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Signature			       Date</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07008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19</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 329</a:t>
            </a:r>
          </a:p>
          <a:p>
            <a:r>
              <a:rPr lang="en-US" b="1" dirty="0" smtClean="0">
                <a:solidFill>
                  <a:srgbClr val="FF0000"/>
                </a:solidFill>
              </a:rPr>
              <a:t>Inbound Audit 16</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019175" y="76200"/>
            <a:ext cx="7505700" cy="6247864"/>
          </a:xfrm>
          <a:prstGeom prst="rect">
            <a:avLst/>
          </a:prstGeom>
        </p:spPr>
        <p:txBody>
          <a:bodyPr wrap="square">
            <a:spAutoFit/>
          </a:bodyPr>
          <a:lstStyle/>
          <a:p>
            <a:r>
              <a:rPr lang="en-US" sz="1400" b="1" u="sng" cap="all" dirty="0"/>
              <a:t>The following topics were discussed:</a:t>
            </a:r>
            <a:endParaRPr lang="en-US" sz="1400" dirty="0"/>
          </a:p>
          <a:p>
            <a:r>
              <a:rPr lang="en-US" sz="1400" dirty="0"/>
              <a:t>The rules of the program				</a:t>
            </a:r>
            <a:r>
              <a:rPr lang="en-US" sz="1400" dirty="0" smtClean="0"/>
              <a:t>Rebound</a:t>
            </a:r>
            <a:endParaRPr lang="en-US" sz="1400" dirty="0"/>
          </a:p>
          <a:p>
            <a:r>
              <a:rPr lang="en-US" sz="1400" dirty="0"/>
              <a:t>Who to call with a problem			</a:t>
            </a:r>
            <a:r>
              <a:rPr lang="en-US" sz="1400" dirty="0" smtClean="0"/>
              <a:t>Rotary </a:t>
            </a:r>
            <a:r>
              <a:rPr lang="en-US" sz="1400" dirty="0"/>
              <a:t>blazer and proper attire</a:t>
            </a:r>
          </a:p>
          <a:p>
            <a:r>
              <a:rPr lang="en-US" sz="1400" dirty="0"/>
              <a:t>Cultural awareness and cultural shock			Power of attorney (medical release)</a:t>
            </a:r>
          </a:p>
          <a:p>
            <a:r>
              <a:rPr lang="en-US" sz="1400" dirty="0"/>
              <a:t>Improving my host country language			</a:t>
            </a:r>
            <a:r>
              <a:rPr lang="en-US" sz="1400" dirty="0" smtClean="0"/>
              <a:t>Passport</a:t>
            </a:r>
            <a:r>
              <a:rPr lang="en-US" sz="1400" dirty="0"/>
              <a:t>, student visa documents, </a:t>
            </a:r>
            <a:r>
              <a:rPr lang="en-US" sz="1400" dirty="0" smtClean="0"/>
              <a:t>	</a:t>
            </a:r>
            <a:r>
              <a:rPr lang="en-US" sz="1400" dirty="0"/>
              <a:t> Travel do’s and don’ts  </a:t>
            </a:r>
            <a:r>
              <a:rPr lang="en-US" sz="1400" dirty="0" smtClean="0"/>
              <a:t>and </a:t>
            </a:r>
            <a:r>
              <a:rPr lang="en-US" sz="1400" dirty="0"/>
              <a:t>air ticket </a:t>
            </a:r>
            <a:r>
              <a:rPr lang="en-US" sz="1400" dirty="0" smtClean="0"/>
              <a:t>security</a:t>
            </a:r>
            <a:r>
              <a:rPr lang="en-US" sz="1400" dirty="0"/>
              <a:t>		Speech preparation</a:t>
            </a:r>
          </a:p>
          <a:p>
            <a:r>
              <a:rPr lang="en-US" sz="1400" dirty="0"/>
              <a:t>Relationship with my families			Pins and business cards to exchange</a:t>
            </a:r>
          </a:p>
          <a:p>
            <a:r>
              <a:rPr lang="en-US" sz="1400" dirty="0"/>
              <a:t>Relationship with my Rotary Clubs			Boredom and volunteering</a:t>
            </a:r>
          </a:p>
          <a:p>
            <a:r>
              <a:rPr lang="en-US" sz="1400" dirty="0"/>
              <a:t>Relationship with my Rotary Districts			Telephone and internet use</a:t>
            </a:r>
          </a:p>
          <a:p>
            <a:r>
              <a:rPr lang="en-US" sz="1400" dirty="0"/>
              <a:t>Relationship with my schools			Dating, drinking, drugs, driving</a:t>
            </a:r>
          </a:p>
          <a:p>
            <a:r>
              <a:rPr lang="en-US" sz="1400" dirty="0"/>
              <a:t>Relationship with my communities			Travel</a:t>
            </a:r>
          </a:p>
          <a:p>
            <a:r>
              <a:rPr lang="en-US" sz="1400" dirty="0"/>
              <a:t>How to be safe when not at home			What’s needed (</a:t>
            </a:r>
            <a:r>
              <a:rPr lang="en-US" sz="1400" dirty="0" err="1"/>
              <a:t>incl</a:t>
            </a:r>
            <a:r>
              <a:rPr lang="en-US" sz="1400" dirty="0"/>
              <a:t> </a:t>
            </a:r>
            <a:r>
              <a:rPr lang="en-US" sz="1400" dirty="0" smtClean="0"/>
              <a:t>prescriptions) </a:t>
            </a:r>
          </a:p>
          <a:p>
            <a:endParaRPr lang="en-US" sz="800" b="1" u="sng" dirty="0" smtClean="0"/>
          </a:p>
          <a:p>
            <a:r>
              <a:rPr lang="en-US" sz="1400" b="1" u="sng" dirty="0" smtClean="0"/>
              <a:t>CISI-BOLDUC </a:t>
            </a:r>
            <a:r>
              <a:rPr lang="en-US" sz="1400" b="1" u="sng" dirty="0"/>
              <a:t>INFORMATION REGARDING INSURANCE COVERAGE AND CLAIM PROCEDURE</a:t>
            </a:r>
            <a:endParaRPr lang="en-US" sz="1400" dirty="0"/>
          </a:p>
          <a:p>
            <a:r>
              <a:rPr lang="en-US" sz="800" b="1" dirty="0"/>
              <a:t> </a:t>
            </a:r>
            <a:endParaRPr lang="en-US" sz="800" dirty="0"/>
          </a:p>
          <a:p>
            <a:r>
              <a:rPr lang="en-US" sz="1400" b="1" u="sng" dirty="0"/>
              <a:t>THE FOLLOWING MATERIALS WERE DISCUSSED AND DISTRIBUTED</a:t>
            </a:r>
            <a:r>
              <a:rPr lang="en-US" sz="1400" b="1" dirty="0"/>
              <a:t>:</a:t>
            </a:r>
            <a:endParaRPr lang="en-US" sz="1400" dirty="0"/>
          </a:p>
          <a:p>
            <a:r>
              <a:rPr lang="en-US" sz="1400" dirty="0"/>
              <a:t>DOS Exchange Visitor Program brochure (IB Only)		ID cards</a:t>
            </a:r>
          </a:p>
          <a:p>
            <a:r>
              <a:rPr lang="en-US" sz="1400" dirty="0"/>
              <a:t>DOS Welcome Letter (IB only)			</a:t>
            </a:r>
            <a:r>
              <a:rPr lang="en-US" sz="1400" dirty="0" smtClean="0"/>
              <a:t>First </a:t>
            </a:r>
            <a:r>
              <a:rPr lang="en-US" sz="1400" dirty="0"/>
              <a:t>night questions</a:t>
            </a:r>
          </a:p>
          <a:p>
            <a:r>
              <a:rPr lang="en-US" sz="1400" dirty="0"/>
              <a:t>ESSEX program brochure				</a:t>
            </a:r>
            <a:r>
              <a:rPr lang="en-US" sz="1400" dirty="0" smtClean="0"/>
              <a:t>What </a:t>
            </a:r>
            <a:r>
              <a:rPr lang="en-US" sz="1400" dirty="0"/>
              <a:t>is Rotary</a:t>
            </a:r>
          </a:p>
          <a:p>
            <a:r>
              <a:rPr lang="en-US" sz="1400" dirty="0"/>
              <a:t>Student Protection Policy, brochure, and reporting		Monthly reports to Rotary Districts</a:t>
            </a:r>
          </a:p>
          <a:p>
            <a:r>
              <a:rPr lang="en-US" sz="1400" dirty="0"/>
              <a:t>Safety guidelines for students			</a:t>
            </a:r>
            <a:r>
              <a:rPr lang="en-US" sz="1400" dirty="0" smtClean="0"/>
              <a:t>Post </a:t>
            </a:r>
            <a:r>
              <a:rPr lang="en-US" sz="1400" dirty="0"/>
              <a:t>Exchange Evaluation</a:t>
            </a:r>
          </a:p>
          <a:p>
            <a:r>
              <a:rPr lang="en-US" sz="1400" dirty="0"/>
              <a:t>Characteristics of a good ambassador			Metric conversion</a:t>
            </a:r>
          </a:p>
          <a:p>
            <a:r>
              <a:rPr lang="en-US" sz="1400" dirty="0"/>
              <a:t>Attitudes of a successful exchange student		</a:t>
            </a:r>
            <a:r>
              <a:rPr lang="en-US" sz="1400" dirty="0" smtClean="0"/>
              <a:t>Resource </a:t>
            </a:r>
            <a:r>
              <a:rPr lang="en-US" sz="1400" dirty="0"/>
              <a:t>List for YE Students (IB only)</a:t>
            </a:r>
          </a:p>
          <a:p>
            <a:r>
              <a:rPr lang="en-US" sz="800" b="1" dirty="0"/>
              <a:t>	</a:t>
            </a:r>
            <a:endParaRPr lang="en-US" sz="800" dirty="0"/>
          </a:p>
          <a:p>
            <a:r>
              <a:rPr lang="en-US" sz="1400" b="1" dirty="0" smtClean="0"/>
              <a:t>I </a:t>
            </a:r>
            <a:r>
              <a:rPr lang="en-US" sz="1400" b="1" dirty="0"/>
              <a:t>attended an EXCHANGE </a:t>
            </a:r>
            <a:r>
              <a:rPr lang="en-US" sz="1400" b="1" dirty="0" smtClean="0"/>
              <a:t>STUDENT </a:t>
            </a:r>
            <a:r>
              <a:rPr lang="en-US" sz="1400" b="1" dirty="0"/>
              <a:t>ORIENTATION and </a:t>
            </a:r>
            <a:r>
              <a:rPr lang="en-US" sz="1400" b="1" dirty="0" smtClean="0"/>
              <a:t>the </a:t>
            </a:r>
            <a:r>
              <a:rPr lang="en-US" sz="1400" b="1" dirty="0"/>
              <a:t>above information </a:t>
            </a:r>
            <a:r>
              <a:rPr lang="en-US" sz="1400" b="1" dirty="0" smtClean="0"/>
              <a:t>was </a:t>
            </a:r>
            <a:r>
              <a:rPr lang="en-US" sz="1400" b="1" dirty="0"/>
              <a:t>discussed, reviewed, and/or distributed.</a:t>
            </a:r>
            <a:endParaRPr lang="en-US" sz="1400" dirty="0"/>
          </a:p>
          <a:p>
            <a:r>
              <a:rPr lang="en-US" sz="800" b="1" dirty="0"/>
              <a:t> </a:t>
            </a:r>
            <a:endParaRPr lang="en-US" sz="800" dirty="0"/>
          </a:p>
          <a:p>
            <a:r>
              <a:rPr lang="en-US" sz="1400" b="1" dirty="0"/>
              <a:t>Student Name: </a:t>
            </a:r>
            <a:r>
              <a:rPr lang="en-US" sz="1400" u="sng" dirty="0"/>
              <a:t>			</a:t>
            </a:r>
            <a:r>
              <a:rPr lang="en-US" sz="1400" u="sng" dirty="0" smtClean="0"/>
              <a:t> </a:t>
            </a:r>
            <a:r>
              <a:rPr lang="en-US" sz="1400" dirty="0" smtClean="0"/>
              <a:t>  </a:t>
            </a:r>
            <a:r>
              <a:rPr lang="en-US" sz="1400" u="sng" dirty="0" smtClean="0"/>
              <a:t>(Print)</a:t>
            </a:r>
            <a:r>
              <a:rPr lang="en-US" sz="1400" dirty="0"/>
              <a:t>	</a:t>
            </a:r>
            <a:r>
              <a:rPr lang="en-US" sz="1400" b="1" dirty="0"/>
              <a:t>Date:</a:t>
            </a:r>
            <a:r>
              <a:rPr lang="en-US" sz="1400" dirty="0"/>
              <a:t>	</a:t>
            </a:r>
            <a:r>
              <a:rPr lang="en-US" sz="1400" u="sng" dirty="0"/>
              <a:t>		</a:t>
            </a:r>
            <a:endParaRPr lang="en-US" sz="1400" dirty="0"/>
          </a:p>
          <a:p>
            <a:r>
              <a:rPr lang="en-US" sz="1000" dirty="0"/>
              <a:t>			</a:t>
            </a:r>
          </a:p>
          <a:p>
            <a:r>
              <a:rPr lang="en-US" sz="1400" b="1" dirty="0"/>
              <a:t>Student Signature:	</a:t>
            </a:r>
            <a:r>
              <a:rPr lang="en-US" sz="1400" u="sng" dirty="0"/>
              <a:t>				</a:t>
            </a:r>
            <a:endParaRPr lang="en-US" sz="1400" dirty="0"/>
          </a:p>
        </p:txBody>
      </p:sp>
      <p:sp>
        <p:nvSpPr>
          <p:cNvPr id="7" name="TextBox 6"/>
          <p:cNvSpPr txBox="1"/>
          <p:nvPr/>
        </p:nvSpPr>
        <p:spPr>
          <a:xfrm>
            <a:off x="6858000" y="76200"/>
            <a:ext cx="2105025" cy="369332"/>
          </a:xfrm>
          <a:prstGeom prst="rect">
            <a:avLst/>
          </a:prstGeom>
          <a:noFill/>
        </p:spPr>
        <p:txBody>
          <a:bodyPr wrap="square" rtlCol="0">
            <a:spAutoFit/>
          </a:bodyPr>
          <a:lstStyle/>
          <a:p>
            <a:r>
              <a:rPr lang="en-US" b="1" dirty="0" smtClean="0">
                <a:solidFill>
                  <a:srgbClr val="FF0000"/>
                </a:solidFill>
              </a:rPr>
              <a:t>Orientation Record</a:t>
            </a:r>
            <a:endParaRPr lang="en-US" b="1" dirty="0">
              <a:solidFill>
                <a:srgbClr val="FF0000"/>
              </a:solidFill>
            </a:endParaRPr>
          </a:p>
        </p:txBody>
      </p:sp>
    </p:spTree>
    <p:extLst>
      <p:ext uri="{BB962C8B-B14F-4D97-AF65-F5344CB8AC3E}">
        <p14:creationId xmlns:p14="http://schemas.microsoft.com/office/powerpoint/2010/main" val="367765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7772400" cy="1470025"/>
          </a:xfrm>
        </p:spPr>
        <p:txBody>
          <a:bodyPr/>
          <a:lstStyle/>
          <a:p>
            <a:r>
              <a:rPr lang="en-US" dirty="0" smtClean="0">
                <a:solidFill>
                  <a:srgbClr val="FF0000"/>
                </a:solidFill>
              </a:rPr>
              <a:t>Annual Background Checks</a:t>
            </a:r>
            <a:endParaRPr lang="en-US" dirty="0">
              <a:solidFill>
                <a:srgbClr val="FF0000"/>
              </a:solidFill>
            </a:endParaRPr>
          </a:p>
        </p:txBody>
      </p:sp>
      <p:sp>
        <p:nvSpPr>
          <p:cNvPr id="3" name="Subtitle 2"/>
          <p:cNvSpPr>
            <a:spLocks noGrp="1"/>
          </p:cNvSpPr>
          <p:nvPr>
            <p:ph type="subTitle" idx="1"/>
          </p:nvPr>
        </p:nvSpPr>
        <p:spPr>
          <a:xfrm>
            <a:off x="1419225" y="2133600"/>
            <a:ext cx="6400800" cy="609600"/>
          </a:xfrm>
        </p:spPr>
        <p:txBody>
          <a:bodyPr/>
          <a:lstStyle/>
          <a:p>
            <a:pPr algn="l"/>
            <a:r>
              <a:rPr lang="en-US" sz="2900" dirty="0" smtClean="0"/>
              <a:t>All host family members 18 and over</a:t>
            </a:r>
          </a:p>
          <a:p>
            <a:endParaRPr lang="en-US" dirty="0"/>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a:t>
            </a:fld>
            <a:endParaRPr lang="en-US"/>
          </a:p>
        </p:txBody>
      </p:sp>
      <p:pic>
        <p:nvPicPr>
          <p:cNvPr id="3074" name="Picture 2" descr="C:\Documents and Settings\Dan Bronson\Desktop\KE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457325" cy="145732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419225" y="2667000"/>
            <a:ext cx="7391400" cy="914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600" dirty="0" smtClean="0"/>
              <a:t>All Rotarians who are YEOs, counselors, youth protection officers, district committee</a:t>
            </a:r>
          </a:p>
          <a:p>
            <a:endParaRPr lang="en-US" dirty="0" smtClean="0"/>
          </a:p>
          <a:p>
            <a:endParaRPr lang="en-US" dirty="0"/>
          </a:p>
        </p:txBody>
      </p:sp>
      <p:sp>
        <p:nvSpPr>
          <p:cNvPr id="9" name="Subtitle 2"/>
          <p:cNvSpPr txBox="1">
            <a:spLocks/>
          </p:cNvSpPr>
          <p:nvPr/>
        </p:nvSpPr>
        <p:spPr>
          <a:xfrm>
            <a:off x="1419225" y="3581400"/>
            <a:ext cx="73914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900" dirty="0" smtClean="0"/>
              <a:t>All individuals who will have direct one-one-one contact with exchange students</a:t>
            </a:r>
          </a:p>
          <a:p>
            <a:endParaRPr lang="en-US" sz="2900" b="1" dirty="0" smtClean="0">
              <a:solidFill>
                <a:srgbClr val="FF0000"/>
              </a:solidFill>
            </a:endParaRPr>
          </a:p>
          <a:p>
            <a:endParaRPr lang="en-US" sz="2900" b="1" dirty="0">
              <a:solidFill>
                <a:srgbClr val="FF0000"/>
              </a:solidFill>
            </a:endParaRPr>
          </a:p>
          <a:p>
            <a:endParaRPr lang="en-US" sz="2900" dirty="0"/>
          </a:p>
        </p:txBody>
      </p:sp>
      <p:sp>
        <p:nvSpPr>
          <p:cNvPr id="10" name="Subtitle 2"/>
          <p:cNvSpPr txBox="1">
            <a:spLocks/>
          </p:cNvSpPr>
          <p:nvPr/>
        </p:nvSpPr>
        <p:spPr>
          <a:xfrm>
            <a:off x="1438275" y="6400800"/>
            <a:ext cx="64008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1" name="Subtitle 2"/>
          <p:cNvSpPr txBox="1">
            <a:spLocks/>
          </p:cNvSpPr>
          <p:nvPr/>
        </p:nvSpPr>
        <p:spPr>
          <a:xfrm>
            <a:off x="1438275" y="4800600"/>
            <a:ext cx="6400800" cy="914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100" b="1" dirty="0" smtClean="0">
                <a:solidFill>
                  <a:srgbClr val="FF0000"/>
                </a:solidFill>
              </a:rPr>
              <a:t>BEFORE</a:t>
            </a:r>
            <a:r>
              <a:rPr lang="en-US" sz="4100" dirty="0" smtClean="0"/>
              <a:t> interacting with students or seeing student/host family documentation</a:t>
            </a:r>
          </a:p>
          <a:p>
            <a:endParaRPr lang="en-US" dirty="0"/>
          </a:p>
        </p:txBody>
      </p:sp>
    </p:spTree>
    <p:extLst>
      <p:ext uri="{BB962C8B-B14F-4D97-AF65-F5344CB8AC3E}">
        <p14:creationId xmlns:p14="http://schemas.microsoft.com/office/powerpoint/2010/main" val="292470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20</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 333</a:t>
            </a:r>
          </a:p>
          <a:p>
            <a:r>
              <a:rPr lang="en-US" b="1" dirty="0" smtClean="0">
                <a:solidFill>
                  <a:srgbClr val="FF0000"/>
                </a:solidFill>
              </a:rPr>
              <a:t>Inbound Audit 17</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38103670"/>
              </p:ext>
            </p:extLst>
          </p:nvPr>
        </p:nvGraphicFramePr>
        <p:xfrm>
          <a:off x="2209800" y="228600"/>
          <a:ext cx="5715000" cy="5646484"/>
        </p:xfrm>
        <a:graphic>
          <a:graphicData uri="http://schemas.openxmlformats.org/drawingml/2006/table">
            <a:tbl>
              <a:tblPr>
                <a:tableStyleId>{5C22544A-7EE6-4342-B048-85BDC9FD1C3A}</a:tableStyleId>
              </a:tblPr>
              <a:tblGrid>
                <a:gridCol w="5715000"/>
              </a:tblGrid>
              <a:tr h="3936138">
                <a:tc>
                  <a:txBody>
                    <a:bodyPr/>
                    <a:lstStyle/>
                    <a:p>
                      <a:pPr marL="0" marR="0" algn="l">
                        <a:lnSpc>
                          <a:spcPct val="115000"/>
                        </a:lnSpc>
                        <a:spcBef>
                          <a:spcPts val="0"/>
                        </a:spcBef>
                        <a:spcAft>
                          <a:spcPts val="0"/>
                        </a:spcAft>
                      </a:pPr>
                      <a:endParaRPr lang="en-US" sz="800" dirty="0">
                        <a:effectLst/>
                      </a:endParaRPr>
                    </a:p>
                    <a:p>
                      <a:pPr marL="0" marR="0" algn="l">
                        <a:lnSpc>
                          <a:spcPct val="115000"/>
                        </a:lnSpc>
                        <a:spcBef>
                          <a:spcPts val="0"/>
                        </a:spcBef>
                        <a:spcAft>
                          <a:spcPts val="0"/>
                        </a:spcAft>
                      </a:pPr>
                      <a:r>
                        <a:rPr lang="en-US" sz="800" dirty="0">
                          <a:effectLst/>
                        </a:rPr>
                        <a:t> </a:t>
                      </a:r>
                      <a:endParaRPr lang="en-US" sz="1100" dirty="0">
                        <a:effectLst/>
                      </a:endParaRPr>
                    </a:p>
                    <a:p>
                      <a:pPr marL="0" marR="0" algn="l">
                        <a:lnSpc>
                          <a:spcPct val="115000"/>
                        </a:lnSpc>
                        <a:spcBef>
                          <a:spcPts val="0"/>
                        </a:spcBef>
                        <a:spcAft>
                          <a:spcPts val="0"/>
                        </a:spcAft>
                      </a:pPr>
                      <a:r>
                        <a:rPr lang="en-US" sz="500" dirty="0">
                          <a:effectLst/>
                        </a:rPr>
                        <a:t> </a:t>
                      </a:r>
                      <a:endParaRPr lang="en-US" sz="1100" dirty="0">
                        <a:effectLst/>
                      </a:endParaRPr>
                    </a:p>
                    <a:p>
                      <a:pPr marL="0" marR="0" algn="ctr">
                        <a:lnSpc>
                          <a:spcPct val="115000"/>
                        </a:lnSpc>
                        <a:spcBef>
                          <a:spcPts val="0"/>
                        </a:spcBef>
                        <a:spcAft>
                          <a:spcPts val="0"/>
                        </a:spcAft>
                      </a:pPr>
                      <a:r>
                        <a:rPr lang="en-US" sz="800" dirty="0">
                          <a:effectLst/>
                        </a:rPr>
                        <a:t> </a:t>
                      </a:r>
                      <a:endParaRPr lang="en-US" sz="1100" dirty="0">
                        <a:effectLst/>
                      </a:endParaRPr>
                    </a:p>
                    <a:p>
                      <a:pPr marL="0" marR="0" algn="ctr">
                        <a:lnSpc>
                          <a:spcPct val="115000"/>
                        </a:lnSpc>
                        <a:spcBef>
                          <a:spcPts val="0"/>
                        </a:spcBef>
                        <a:spcAft>
                          <a:spcPts val="0"/>
                        </a:spcAft>
                      </a:pPr>
                      <a:endParaRPr lang="en-US" sz="1400" dirty="0" smtClean="0">
                        <a:effectLst/>
                      </a:endParaRPr>
                    </a:p>
                    <a:p>
                      <a:pPr marL="0" marR="0" algn="ctr">
                        <a:lnSpc>
                          <a:spcPct val="115000"/>
                        </a:lnSpc>
                        <a:spcBef>
                          <a:spcPts val="0"/>
                        </a:spcBef>
                        <a:spcAft>
                          <a:spcPts val="0"/>
                        </a:spcAft>
                      </a:pPr>
                      <a:r>
                        <a:rPr lang="en-US" sz="1400" dirty="0" smtClean="0">
                          <a:effectLst/>
                        </a:rPr>
                        <a:t>2012-2013</a:t>
                      </a:r>
                      <a:endParaRPr lang="en-US" sz="1400" dirty="0">
                        <a:effectLst/>
                      </a:endParaRPr>
                    </a:p>
                    <a:p>
                      <a:pPr marL="0" marR="0" algn="ctr">
                        <a:lnSpc>
                          <a:spcPct val="115000"/>
                        </a:lnSpc>
                        <a:spcBef>
                          <a:spcPts val="0"/>
                        </a:spcBef>
                        <a:spcAft>
                          <a:spcPts val="0"/>
                        </a:spcAft>
                      </a:pPr>
                      <a:r>
                        <a:rPr lang="en-US" sz="1400" dirty="0">
                          <a:effectLst/>
                        </a:rPr>
                        <a:t>ESSEX Student Protection Officer:    1-866-683-0533</a:t>
                      </a:r>
                    </a:p>
                    <a:p>
                      <a:pPr marL="0" marR="0" algn="ctr">
                        <a:lnSpc>
                          <a:spcPct val="115000"/>
                        </a:lnSpc>
                        <a:spcBef>
                          <a:spcPts val="0"/>
                        </a:spcBef>
                        <a:spcAft>
                          <a:spcPts val="0"/>
                        </a:spcAft>
                      </a:pPr>
                      <a:r>
                        <a:rPr lang="en-US" sz="1400" dirty="0">
                          <a:effectLst/>
                        </a:rPr>
                        <a:t>ESSEX:   </a:t>
                      </a:r>
                      <a:r>
                        <a:rPr lang="en-US" sz="1400" u="sng" dirty="0">
                          <a:effectLst/>
                          <a:hlinkClick r:id="rId2"/>
                        </a:rPr>
                        <a:t>essexyep@gmail.com</a:t>
                      </a:r>
                      <a:r>
                        <a:rPr lang="en-US" sz="1400" dirty="0">
                          <a:effectLst/>
                        </a:rPr>
                        <a:t>  1-866-768-2799</a:t>
                      </a:r>
                    </a:p>
                    <a:p>
                      <a:pPr marL="0" marR="0" algn="ctr">
                        <a:lnSpc>
                          <a:spcPct val="115000"/>
                        </a:lnSpc>
                        <a:spcBef>
                          <a:spcPts val="0"/>
                        </a:spcBef>
                        <a:spcAft>
                          <a:spcPts val="0"/>
                        </a:spcAft>
                      </a:pPr>
                      <a:r>
                        <a:rPr lang="en-US" sz="1400" dirty="0">
                          <a:effectLst/>
                        </a:rPr>
                        <a:t>US  </a:t>
                      </a:r>
                      <a:r>
                        <a:rPr lang="en-US" sz="1400" dirty="0" err="1">
                          <a:effectLst/>
                        </a:rPr>
                        <a:t>Dept</a:t>
                      </a:r>
                      <a:r>
                        <a:rPr lang="en-US" sz="1400" dirty="0">
                          <a:effectLst/>
                        </a:rPr>
                        <a:t> of State Contact Hotline:   1-866-283-9090</a:t>
                      </a:r>
                    </a:p>
                    <a:p>
                      <a:pPr marL="0" marR="0" algn="ctr">
                        <a:lnSpc>
                          <a:spcPct val="115000"/>
                        </a:lnSpc>
                        <a:spcBef>
                          <a:spcPts val="0"/>
                        </a:spcBef>
                        <a:spcAft>
                          <a:spcPts val="0"/>
                        </a:spcAft>
                      </a:pPr>
                      <a:r>
                        <a:rPr lang="en-US" sz="1400" dirty="0">
                          <a:effectLst/>
                        </a:rPr>
                        <a:t>DOS Office of Designate:  1-202-632-9310</a:t>
                      </a:r>
                    </a:p>
                    <a:p>
                      <a:pPr marL="0" marR="0" algn="ctr">
                        <a:lnSpc>
                          <a:spcPct val="115000"/>
                        </a:lnSpc>
                        <a:spcBef>
                          <a:spcPts val="0"/>
                        </a:spcBef>
                        <a:spcAft>
                          <a:spcPts val="0"/>
                        </a:spcAft>
                      </a:pPr>
                      <a:r>
                        <a:rPr lang="en-US" sz="1400" dirty="0">
                          <a:effectLst/>
                        </a:rPr>
                        <a:t>POLICY #      </a:t>
                      </a:r>
                    </a:p>
                    <a:p>
                      <a:pPr marL="0" marR="0" algn="ctr">
                        <a:lnSpc>
                          <a:spcPct val="115000"/>
                        </a:lnSpc>
                        <a:spcBef>
                          <a:spcPts val="0"/>
                        </a:spcBef>
                        <a:spcAft>
                          <a:spcPts val="0"/>
                        </a:spcAft>
                      </a:pPr>
                      <a:r>
                        <a:rPr lang="en-US" sz="1400" dirty="0">
                          <a:effectLst/>
                        </a:rPr>
                        <a:t>Insurance:  CISI Bolduc/ACE American Ins. Co.</a:t>
                      </a:r>
                    </a:p>
                    <a:p>
                      <a:pPr marL="0" marR="0" algn="ctr">
                        <a:lnSpc>
                          <a:spcPct val="115000"/>
                        </a:lnSpc>
                        <a:spcBef>
                          <a:spcPts val="0"/>
                        </a:spcBef>
                        <a:spcAft>
                          <a:spcPts val="0"/>
                        </a:spcAft>
                      </a:pPr>
                      <a:r>
                        <a:rPr lang="en-US" sz="1400" dirty="0">
                          <a:effectLst/>
                        </a:rPr>
                        <a:t>Tel # </a:t>
                      </a:r>
                      <a:r>
                        <a:rPr lang="en-US" sz="1400" dirty="0" smtClean="0">
                          <a:effectLst/>
                        </a:rPr>
                        <a:t>1-800-303-8120</a:t>
                      </a:r>
                    </a:p>
                    <a:p>
                      <a:pPr marL="0" marR="0" algn="ctr">
                        <a:lnSpc>
                          <a:spcPct val="115000"/>
                        </a:lnSpc>
                        <a:spcBef>
                          <a:spcPts val="0"/>
                        </a:spcBef>
                        <a:spcAft>
                          <a:spcPts val="0"/>
                        </a:spcAft>
                      </a:pPr>
                      <a:endParaRPr lang="en-US" sz="1400" dirty="0" smtClean="0">
                        <a:effectLst/>
                      </a:endParaRPr>
                    </a:p>
                    <a:p>
                      <a:pPr marL="0" marR="0" algn="ctr">
                        <a:lnSpc>
                          <a:spcPct val="115000"/>
                        </a:lnSpc>
                        <a:spcBef>
                          <a:spcPts val="0"/>
                        </a:spcBef>
                        <a:spcAft>
                          <a:spcPts val="0"/>
                        </a:spcAft>
                      </a:pPr>
                      <a:endParaRPr lang="en-US" sz="1400" dirty="0" smtClean="0">
                        <a:effectLst/>
                      </a:endParaRPr>
                    </a:p>
                    <a:p>
                      <a:pPr marL="0" marR="0" algn="l">
                        <a:lnSpc>
                          <a:spcPct val="115000"/>
                        </a:lnSpc>
                        <a:spcBef>
                          <a:spcPts val="0"/>
                        </a:spcBef>
                        <a:spcAft>
                          <a:spcPts val="0"/>
                        </a:spcAft>
                      </a:pPr>
                      <a:r>
                        <a:rPr lang="en-US" sz="1400" dirty="0" smtClean="0">
                          <a:effectLst/>
                        </a:rPr>
                        <a:t>Student Name</a:t>
                      </a:r>
                      <a:r>
                        <a:rPr lang="en-US" sz="1400" baseline="0" dirty="0" smtClean="0">
                          <a:effectLst/>
                        </a:rPr>
                        <a:t> </a:t>
                      </a:r>
                      <a:r>
                        <a:rPr lang="en-US" sz="1400" dirty="0" smtClean="0">
                          <a:effectLst/>
                        </a:rPr>
                        <a:t> _____________________________________________</a:t>
                      </a:r>
                    </a:p>
                    <a:p>
                      <a:pPr marL="0" marR="0" algn="l">
                        <a:lnSpc>
                          <a:spcPct val="115000"/>
                        </a:lnSpc>
                        <a:spcBef>
                          <a:spcPts val="0"/>
                        </a:spcBef>
                        <a:spcAft>
                          <a:spcPts val="0"/>
                        </a:spcAft>
                      </a:pPr>
                      <a:r>
                        <a:rPr lang="en-US" sz="1400" dirty="0" smtClean="0">
                          <a:effectLst/>
                        </a:rPr>
                        <a:t>Host Family  _______________________________________________</a:t>
                      </a:r>
                    </a:p>
                    <a:p>
                      <a:pPr marL="0" marR="0" algn="l">
                        <a:lnSpc>
                          <a:spcPct val="115000"/>
                        </a:lnSpc>
                        <a:spcBef>
                          <a:spcPts val="0"/>
                        </a:spcBef>
                        <a:spcAft>
                          <a:spcPts val="0"/>
                        </a:spcAft>
                      </a:pPr>
                      <a:r>
                        <a:rPr lang="en-US" sz="1400" dirty="0" smtClean="0">
                          <a:effectLst/>
                        </a:rPr>
                        <a:t>Address</a:t>
                      </a:r>
                      <a:r>
                        <a:rPr lang="en-US" sz="1400" baseline="0" dirty="0" smtClean="0">
                          <a:effectLst/>
                        </a:rPr>
                        <a:t>  __________________________________________________</a:t>
                      </a:r>
                    </a:p>
                    <a:p>
                      <a:pPr marL="0" marR="0" algn="l">
                        <a:lnSpc>
                          <a:spcPct val="115000"/>
                        </a:lnSpc>
                        <a:spcBef>
                          <a:spcPts val="0"/>
                        </a:spcBef>
                        <a:spcAft>
                          <a:spcPts val="0"/>
                        </a:spcAft>
                      </a:pPr>
                      <a:r>
                        <a:rPr lang="en-US" sz="1400" baseline="0" dirty="0" smtClean="0">
                          <a:effectLst/>
                        </a:rPr>
                        <a:t>Telephone  ________________________________________________</a:t>
                      </a:r>
                    </a:p>
                    <a:p>
                      <a:pPr marL="0" marR="0" algn="l">
                        <a:lnSpc>
                          <a:spcPct val="115000"/>
                        </a:lnSpc>
                        <a:spcBef>
                          <a:spcPts val="0"/>
                        </a:spcBef>
                        <a:spcAft>
                          <a:spcPts val="0"/>
                        </a:spcAft>
                      </a:pPr>
                      <a:r>
                        <a:rPr lang="en-US" sz="1400" baseline="0" dirty="0" smtClean="0">
                          <a:effectLst/>
                        </a:rPr>
                        <a:t>E-Mail  ___________________________________________________</a:t>
                      </a:r>
                    </a:p>
                    <a:p>
                      <a:pPr marL="0" marR="0" algn="l">
                        <a:lnSpc>
                          <a:spcPct val="115000"/>
                        </a:lnSpc>
                        <a:spcBef>
                          <a:spcPts val="0"/>
                        </a:spcBef>
                        <a:spcAft>
                          <a:spcPts val="0"/>
                        </a:spcAft>
                      </a:pPr>
                      <a:r>
                        <a:rPr lang="en-US" sz="1400" baseline="0" dirty="0" smtClean="0">
                          <a:effectLst/>
                        </a:rPr>
                        <a:t>Host Rotary Club  ___________________________________________</a:t>
                      </a:r>
                    </a:p>
                    <a:p>
                      <a:pPr marL="0" marR="0" algn="l">
                        <a:lnSpc>
                          <a:spcPct val="115000"/>
                        </a:lnSpc>
                        <a:spcBef>
                          <a:spcPts val="0"/>
                        </a:spcBef>
                        <a:spcAft>
                          <a:spcPts val="0"/>
                        </a:spcAft>
                      </a:pPr>
                      <a:r>
                        <a:rPr lang="en-US" sz="1400" baseline="0" dirty="0" smtClean="0">
                          <a:effectLst/>
                        </a:rPr>
                        <a:t>Counselor  ________________________________________________</a:t>
                      </a:r>
                    </a:p>
                    <a:p>
                      <a:pPr marL="0" marR="0" algn="l">
                        <a:lnSpc>
                          <a:spcPct val="115000"/>
                        </a:lnSpc>
                        <a:spcBef>
                          <a:spcPts val="0"/>
                        </a:spcBef>
                        <a:spcAft>
                          <a:spcPts val="0"/>
                        </a:spcAft>
                      </a:pPr>
                      <a:r>
                        <a:rPr lang="en-US" sz="1400" baseline="0" dirty="0" smtClean="0">
                          <a:effectLst/>
                        </a:rPr>
                        <a:t>Club President   ____________________________________________</a:t>
                      </a:r>
                    </a:p>
                    <a:p>
                      <a:pPr marL="0" marR="0" algn="l">
                        <a:lnSpc>
                          <a:spcPct val="115000"/>
                        </a:lnSpc>
                        <a:spcBef>
                          <a:spcPts val="0"/>
                        </a:spcBef>
                        <a:spcAft>
                          <a:spcPts val="0"/>
                        </a:spcAft>
                      </a:pPr>
                      <a:r>
                        <a:rPr lang="en-US" sz="1400" baseline="0" dirty="0" smtClean="0">
                          <a:effectLst/>
                        </a:rPr>
                        <a:t>Rotary District   ____________________________________________</a:t>
                      </a:r>
                    </a:p>
                    <a:p>
                      <a:pPr marL="0" marR="0" algn="l">
                        <a:lnSpc>
                          <a:spcPct val="115000"/>
                        </a:lnSpc>
                        <a:spcBef>
                          <a:spcPts val="0"/>
                        </a:spcBef>
                        <a:spcAft>
                          <a:spcPts val="0"/>
                        </a:spcAft>
                      </a:pPr>
                      <a:r>
                        <a:rPr lang="en-US" sz="1400" baseline="0" dirty="0" smtClean="0">
                          <a:effectLst/>
                        </a:rPr>
                        <a:t>District or Inbound Chair _____________________________________ </a:t>
                      </a:r>
                      <a:r>
                        <a:rPr lang="en-US" sz="1400" u="none" baseline="0" dirty="0" smtClean="0">
                          <a:effectLst/>
                        </a:rPr>
                        <a:t>                                                       </a:t>
                      </a:r>
                      <a:r>
                        <a:rPr lang="en-US" sz="1400" baseline="0" dirty="0" smtClean="0">
                          <a:effectLst/>
                        </a:rPr>
                        <a:t> </a:t>
                      </a:r>
                      <a:endParaRPr lang="en-US" sz="1100" dirty="0">
                        <a:effectLst/>
                        <a:latin typeface="Calibri"/>
                        <a:ea typeface="Times New Roman"/>
                        <a:cs typeface="Times New Roman"/>
                      </a:endParaRPr>
                    </a:p>
                  </a:txBody>
                  <a:tcPr marL="73025" marR="73025" marT="0" marB="0" anchor="ctr"/>
                </a:tc>
              </a:tr>
            </a:tbl>
          </a:graphicData>
        </a:graphic>
      </p:graphicFrame>
      <p:pic>
        <p:nvPicPr>
          <p:cNvPr id="8195" name="Picture 3" descr="ESSEX_Logo_PC_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0830"/>
            <a:ext cx="1579377" cy="5373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81000" y="685800"/>
            <a:ext cx="1371600" cy="1200329"/>
          </a:xfrm>
          <a:prstGeom prst="rect">
            <a:avLst/>
          </a:prstGeom>
          <a:noFill/>
        </p:spPr>
        <p:txBody>
          <a:bodyPr wrap="square" rtlCol="0">
            <a:spAutoFit/>
          </a:bodyPr>
          <a:lstStyle/>
          <a:p>
            <a:r>
              <a:rPr lang="en-US" b="1" dirty="0" smtClean="0">
                <a:solidFill>
                  <a:srgbClr val="FF0000"/>
                </a:solidFill>
              </a:rPr>
              <a:t>ID Card – </a:t>
            </a:r>
          </a:p>
          <a:p>
            <a:r>
              <a:rPr lang="en-US" b="1" dirty="0" smtClean="0">
                <a:solidFill>
                  <a:srgbClr val="FF0000"/>
                </a:solidFill>
              </a:rPr>
              <a:t>Reissue for each host family</a:t>
            </a:r>
            <a:endParaRPr lang="en-US" b="1" dirty="0">
              <a:solidFill>
                <a:srgbClr val="FF0000"/>
              </a:solidFill>
            </a:endParaRPr>
          </a:p>
        </p:txBody>
      </p:sp>
    </p:spTree>
    <p:extLst>
      <p:ext uri="{BB962C8B-B14F-4D97-AF65-F5344CB8AC3E}">
        <p14:creationId xmlns:p14="http://schemas.microsoft.com/office/powerpoint/2010/main" val="91013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21</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 305</a:t>
            </a:r>
          </a:p>
          <a:p>
            <a:r>
              <a:rPr lang="en-US" b="1" dirty="0" smtClean="0">
                <a:solidFill>
                  <a:srgbClr val="FF0000"/>
                </a:solidFill>
              </a:rPr>
              <a:t>Inbound Audit 18</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181100" y="466725"/>
            <a:ext cx="7467600" cy="5324535"/>
          </a:xfrm>
          <a:prstGeom prst="rect">
            <a:avLst/>
          </a:prstGeom>
        </p:spPr>
        <p:txBody>
          <a:bodyPr wrap="square">
            <a:spAutoFit/>
          </a:bodyPr>
          <a:lstStyle/>
          <a:p>
            <a:r>
              <a:rPr lang="en-US" b="1" dirty="0">
                <a:solidFill>
                  <a:srgbClr val="FF0000"/>
                </a:solidFill>
              </a:rPr>
              <a:t>Exchange Student Monthly Report </a:t>
            </a:r>
            <a:endParaRPr lang="en-US" dirty="0">
              <a:solidFill>
                <a:srgbClr val="FF0000"/>
              </a:solidFill>
            </a:endParaRPr>
          </a:p>
          <a:p>
            <a:r>
              <a:rPr lang="en-US" sz="1400" dirty="0"/>
              <a:t> </a:t>
            </a:r>
            <a:endParaRPr lang="en-US" sz="1400" dirty="0" smtClean="0"/>
          </a:p>
          <a:p>
            <a:r>
              <a:rPr lang="en-US" sz="1400" dirty="0" smtClean="0"/>
              <a:t>Students </a:t>
            </a:r>
            <a:r>
              <a:rPr lang="en-US" sz="1400" dirty="0"/>
              <a:t>Name___________________________________________Date__________________</a:t>
            </a:r>
          </a:p>
          <a:p>
            <a:r>
              <a:rPr lang="en-US" sz="1400" dirty="0" smtClean="0"/>
              <a:t>Sponsored </a:t>
            </a:r>
            <a:r>
              <a:rPr lang="en-US" sz="1400" dirty="0"/>
              <a:t>by Rotary Club of ______________________________________________________</a:t>
            </a:r>
          </a:p>
          <a:p>
            <a:r>
              <a:rPr lang="en-US" sz="1400" dirty="0" smtClean="0"/>
              <a:t>Hosted </a:t>
            </a:r>
            <a:r>
              <a:rPr lang="en-US" sz="1400" dirty="0"/>
              <a:t>by Rotary Club of _________________________________________________________</a:t>
            </a:r>
          </a:p>
          <a:p>
            <a:endParaRPr lang="en-US" sz="1400" dirty="0" smtClean="0"/>
          </a:p>
          <a:p>
            <a:r>
              <a:rPr lang="en-US" sz="1400" dirty="0" smtClean="0"/>
              <a:t>Present </a:t>
            </a:r>
            <a:r>
              <a:rPr lang="en-US" sz="1400" dirty="0"/>
              <a:t>Host Family</a:t>
            </a:r>
            <a:r>
              <a:rPr lang="en-US" sz="1400" dirty="0" smtClean="0"/>
              <a:t>_____________________________________Phone______________________________</a:t>
            </a:r>
            <a:endParaRPr lang="en-US" sz="1400" dirty="0"/>
          </a:p>
          <a:p>
            <a:r>
              <a:rPr lang="en-US" sz="1400" dirty="0" smtClean="0"/>
              <a:t>Counselor </a:t>
            </a:r>
            <a:r>
              <a:rPr lang="en-US" sz="1400" dirty="0"/>
              <a:t>Name _________________________________Phone_________________________</a:t>
            </a:r>
          </a:p>
          <a:p>
            <a:r>
              <a:rPr lang="en-US" sz="1400" dirty="0" smtClean="0"/>
              <a:t>Did </a:t>
            </a:r>
            <a:r>
              <a:rPr lang="en-US" sz="1400" dirty="0"/>
              <a:t>you receive a monthly allowance this month? </a:t>
            </a:r>
            <a:r>
              <a:rPr lang="en-US" sz="1400" b="1" dirty="0"/>
              <a:t>Yes/No</a:t>
            </a:r>
            <a:r>
              <a:rPr lang="en-US" sz="1400" dirty="0"/>
              <a:t>   How much did you receive</a:t>
            </a:r>
            <a:r>
              <a:rPr lang="en-US" sz="1400" dirty="0" smtClean="0"/>
              <a:t>? ______</a:t>
            </a:r>
            <a:r>
              <a:rPr lang="en-US" sz="1400" b="1" u="sng" dirty="0" smtClean="0"/>
              <a:t> </a:t>
            </a:r>
            <a:endParaRPr lang="en-US" sz="1400" dirty="0"/>
          </a:p>
          <a:p>
            <a:r>
              <a:rPr lang="en-US" sz="1400" dirty="0"/>
              <a:t>Do you attend Rotary meetings?  </a:t>
            </a:r>
            <a:r>
              <a:rPr lang="en-US" sz="1400" b="1" dirty="0"/>
              <a:t>Yes/No</a:t>
            </a:r>
            <a:r>
              <a:rPr lang="en-US" sz="1400" dirty="0"/>
              <a:t>    If so - How often?  </a:t>
            </a:r>
            <a:r>
              <a:rPr lang="en-US" sz="1400" b="1" dirty="0"/>
              <a:t>weekly   semi-monthly   monthly</a:t>
            </a:r>
            <a:endParaRPr lang="en-US" sz="1400" dirty="0"/>
          </a:p>
          <a:p>
            <a:r>
              <a:rPr lang="en-US" sz="1400" dirty="0" smtClean="0"/>
              <a:t>What </a:t>
            </a:r>
            <a:r>
              <a:rPr lang="en-US" sz="1400" dirty="0"/>
              <a:t>other Rotary function/events have you attended this month</a:t>
            </a:r>
            <a:r>
              <a:rPr lang="en-US" sz="1400" dirty="0" smtClean="0"/>
              <a:t>?</a:t>
            </a:r>
            <a:r>
              <a:rPr lang="en-US" sz="1400" u="sng" dirty="0"/>
              <a:t>		</a:t>
            </a:r>
            <a:endParaRPr lang="en-US" sz="1400" dirty="0"/>
          </a:p>
          <a:p>
            <a:r>
              <a:rPr lang="en-US" sz="1400" u="sng" dirty="0"/>
              <a:t>														</a:t>
            </a:r>
            <a:endParaRPr lang="en-US" sz="1400" dirty="0"/>
          </a:p>
          <a:p>
            <a:r>
              <a:rPr lang="en-US" sz="1400" dirty="0"/>
              <a:t>Public speaking engagements (i.e. Rotary gatherings, church, etc</a:t>
            </a:r>
            <a:r>
              <a:rPr lang="en-US" sz="1400" dirty="0" smtClean="0"/>
              <a:t>.)</a:t>
            </a:r>
            <a:r>
              <a:rPr lang="en-US" sz="1400" u="sng" dirty="0"/>
              <a:t>		</a:t>
            </a:r>
            <a:endParaRPr lang="en-US" sz="1400" dirty="0"/>
          </a:p>
          <a:p>
            <a:r>
              <a:rPr lang="en-US" sz="1400" u="sng" dirty="0"/>
              <a:t>														</a:t>
            </a:r>
            <a:r>
              <a:rPr lang="en-US" sz="1400" dirty="0" smtClean="0"/>
              <a:t>  </a:t>
            </a:r>
            <a:r>
              <a:rPr lang="en-US" sz="1400" u="sng" dirty="0" smtClean="0">
                <a:solidFill>
                  <a:srgbClr val="FF0000"/>
                </a:solidFill>
              </a:rPr>
              <a:t>etc.</a:t>
            </a:r>
          </a:p>
          <a:p>
            <a:pPr lvl="0" fontAlgn="base">
              <a:spcBef>
                <a:spcPct val="0"/>
              </a:spcBef>
              <a:spcAft>
                <a:spcPct val="0"/>
              </a:spcAft>
            </a:pPr>
            <a:endParaRPr lang="en-US" altLang="ja-JP" sz="1400" dirty="0" smtClean="0">
              <a:solidFill>
                <a:srgbClr val="000000"/>
              </a:solidFill>
              <a:latin typeface="Arial" pitchFamily="34" charset="0"/>
              <a:ea typeface="Times New Roman" pitchFamily="18" charset="0"/>
              <a:cs typeface="Arial" pitchFamily="34" charset="0"/>
            </a:endParaRPr>
          </a:p>
          <a:p>
            <a:pPr lvl="0" fontAlgn="base">
              <a:spcBef>
                <a:spcPct val="0"/>
              </a:spcBef>
              <a:spcAft>
                <a:spcPct val="0"/>
              </a:spcAft>
            </a:pPr>
            <a:r>
              <a:rPr lang="en-US" altLang="ja-JP" sz="1400" dirty="0" smtClean="0">
                <a:solidFill>
                  <a:srgbClr val="000000"/>
                </a:solidFill>
                <a:latin typeface="Arial" pitchFamily="34" charset="0"/>
                <a:ea typeface="Times New Roman" pitchFamily="18" charset="0"/>
                <a:cs typeface="Arial" pitchFamily="34" charset="0"/>
              </a:rPr>
              <a:t>Do </a:t>
            </a:r>
            <a:r>
              <a:rPr lang="en-US" altLang="ja-JP" sz="1400" dirty="0">
                <a:solidFill>
                  <a:srgbClr val="000000"/>
                </a:solidFill>
                <a:latin typeface="Arial" pitchFamily="34" charset="0"/>
                <a:ea typeface="Times New Roman" pitchFamily="18" charset="0"/>
                <a:cs typeface="Arial" pitchFamily="34" charset="0"/>
              </a:rPr>
              <a:t>you have any additional concerns, questions, or problems that we can help you with or </a:t>
            </a:r>
            <a:r>
              <a:rPr lang="en-US" altLang="ja-JP" sz="1400" dirty="0" smtClean="0">
                <a:solidFill>
                  <a:srgbClr val="000000"/>
                </a:solidFill>
                <a:latin typeface="Arial" pitchFamily="34" charset="0"/>
                <a:ea typeface="Times New Roman" pitchFamily="18" charset="0"/>
                <a:cs typeface="Arial" pitchFamily="34" charset="0"/>
              </a:rPr>
              <a:t>you would </a:t>
            </a:r>
            <a:r>
              <a:rPr lang="en-US" altLang="ja-JP" sz="1400" dirty="0">
                <a:solidFill>
                  <a:srgbClr val="000000"/>
                </a:solidFill>
                <a:latin typeface="Arial" pitchFamily="34" charset="0"/>
                <a:ea typeface="Times New Roman" pitchFamily="18" charset="0"/>
                <a:cs typeface="Arial" pitchFamily="34" charset="0"/>
              </a:rPr>
              <a:t>like to make us aware of</a:t>
            </a:r>
            <a:r>
              <a:rPr lang="en-US" altLang="ja-JP" sz="1400" dirty="0" smtClean="0">
                <a:solidFill>
                  <a:srgbClr val="000000"/>
                </a:solidFill>
                <a:latin typeface="Arial" pitchFamily="34" charset="0"/>
                <a:ea typeface="Times New Roman" pitchFamily="18" charset="0"/>
                <a:cs typeface="Arial" pitchFamily="34" charset="0"/>
              </a:rPr>
              <a:t>? </a:t>
            </a:r>
            <a:r>
              <a:rPr lang="en-US" sz="1400" u="sng" dirty="0"/>
              <a:t>			</a:t>
            </a:r>
            <a:r>
              <a:rPr lang="en-US" sz="1400" u="sng" dirty="0" smtClean="0"/>
              <a:t>      ____</a:t>
            </a:r>
            <a:r>
              <a:rPr lang="en-US" sz="1400" u="sng" dirty="0"/>
              <a:t>	</a:t>
            </a:r>
            <a:r>
              <a:rPr lang="en-US" sz="1400" u="sng" dirty="0" smtClean="0"/>
              <a:t>_____</a:t>
            </a:r>
          </a:p>
          <a:p>
            <a:pPr lvl="0" fontAlgn="base">
              <a:spcBef>
                <a:spcPct val="0"/>
              </a:spcBef>
              <a:spcAft>
                <a:spcPct val="0"/>
              </a:spcAft>
            </a:pPr>
            <a:r>
              <a:rPr lang="en-US" sz="1400" u="sng" dirty="0"/>
              <a:t>							</a:t>
            </a:r>
            <a:r>
              <a:rPr lang="en-US" sz="1400" u="sng" dirty="0" smtClean="0"/>
              <a:t>_____</a:t>
            </a:r>
          </a:p>
          <a:p>
            <a:pPr lvl="0" fontAlgn="base">
              <a:spcBef>
                <a:spcPct val="0"/>
              </a:spcBef>
              <a:spcAft>
                <a:spcPct val="0"/>
              </a:spcAft>
            </a:pPr>
            <a:endParaRPr lang="en-US" sz="1400" dirty="0" smtClean="0"/>
          </a:p>
          <a:p>
            <a:pPr lvl="0" fontAlgn="base">
              <a:spcBef>
                <a:spcPct val="0"/>
              </a:spcBef>
              <a:spcAft>
                <a:spcPct val="0"/>
              </a:spcAft>
            </a:pPr>
            <a:r>
              <a:rPr lang="en-US" sz="1400" dirty="0" smtClean="0"/>
              <a:t>Signature  _</a:t>
            </a:r>
            <a:r>
              <a:rPr lang="en-US" sz="1400" u="sng" dirty="0" smtClean="0"/>
              <a:t>______________________________________________</a:t>
            </a:r>
            <a:endParaRPr lang="en-US" sz="1400" u="sng" dirty="0"/>
          </a:p>
          <a:p>
            <a:endParaRPr lang="en-US" sz="1400" dirty="0"/>
          </a:p>
        </p:txBody>
      </p:sp>
    </p:spTree>
    <p:extLst>
      <p:ext uri="{BB962C8B-B14F-4D97-AF65-F5344CB8AC3E}">
        <p14:creationId xmlns:p14="http://schemas.microsoft.com/office/powerpoint/2010/main" val="190489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22</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 301</a:t>
            </a:r>
          </a:p>
          <a:p>
            <a:r>
              <a:rPr lang="en-US" b="1" dirty="0" smtClean="0">
                <a:solidFill>
                  <a:srgbClr val="FF0000"/>
                </a:solidFill>
              </a:rPr>
              <a:t>Inbound Audit 19</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03217002"/>
              </p:ext>
            </p:extLst>
          </p:nvPr>
        </p:nvGraphicFramePr>
        <p:xfrm>
          <a:off x="1350963" y="2488883"/>
          <a:ext cx="6995160" cy="365760"/>
        </p:xfrm>
        <a:graphic>
          <a:graphicData uri="http://schemas.openxmlformats.org/drawingml/2006/table">
            <a:tbl>
              <a:tblPr firstRow="1" firstCol="1" lastRow="1" lastCol="1" bandRow="1" bandCol="1">
                <a:tableStyleId>{5C22544A-7EE6-4342-B048-85BDC9FD1C3A}</a:tableStyleId>
              </a:tblPr>
              <a:tblGrid>
                <a:gridCol w="2331720"/>
                <a:gridCol w="2331720"/>
                <a:gridCol w="2331720"/>
              </a:tblGrid>
              <a:tr h="0">
                <a:tc>
                  <a:txBody>
                    <a:bodyPr/>
                    <a:lstStyle/>
                    <a:p>
                      <a:pPr marL="0" marR="0">
                        <a:spcBef>
                          <a:spcPts val="0"/>
                        </a:spcBef>
                        <a:spcAft>
                          <a:spcPts val="0"/>
                        </a:spcAft>
                      </a:pPr>
                      <a:r>
                        <a:rPr lang="en-US" sz="1200" dirty="0">
                          <a:effectLst/>
                        </a:rPr>
                        <a:t>______Club Counselors/YEO</a:t>
                      </a:r>
                      <a:endParaRPr lang="en-US" sz="1200" dirty="0">
                        <a:effectLst/>
                        <a:latin typeface="Times New Roman"/>
                        <a:ea typeface="MS Mincho"/>
                      </a:endParaRPr>
                    </a:p>
                  </a:txBody>
                  <a:tcPr marL="68580" marR="68580" marT="0" marB="0"/>
                </a:tc>
                <a:tc>
                  <a:txBody>
                    <a:bodyPr/>
                    <a:lstStyle/>
                    <a:p>
                      <a:pPr marL="0" marR="0">
                        <a:spcBef>
                          <a:spcPts val="0"/>
                        </a:spcBef>
                        <a:spcAft>
                          <a:spcPts val="0"/>
                        </a:spcAft>
                      </a:pPr>
                      <a:r>
                        <a:rPr lang="en-US" sz="1200">
                          <a:effectLst/>
                        </a:rPr>
                        <a:t>______Outbound Parents</a:t>
                      </a:r>
                      <a:endParaRPr lang="en-US" sz="1200">
                        <a:effectLst/>
                        <a:latin typeface="Times New Roman"/>
                        <a:ea typeface="MS Mincho"/>
                      </a:endParaRPr>
                    </a:p>
                  </a:txBody>
                  <a:tcPr marL="68580" marR="68580" marT="0" marB="0"/>
                </a:tc>
                <a:tc>
                  <a:txBody>
                    <a:bodyPr/>
                    <a:lstStyle/>
                    <a:p>
                      <a:pPr marL="0" marR="0">
                        <a:spcBef>
                          <a:spcPts val="0"/>
                        </a:spcBef>
                        <a:spcAft>
                          <a:spcPts val="0"/>
                        </a:spcAft>
                      </a:pPr>
                      <a:r>
                        <a:rPr lang="en-US" sz="1200">
                          <a:effectLst/>
                        </a:rPr>
                        <a:t>______Outbound Student</a:t>
                      </a:r>
                      <a:endParaRPr lang="en-US" sz="1200">
                        <a:effectLst/>
                        <a:latin typeface="Times New Roman"/>
                        <a:ea typeface="MS Mincho"/>
                      </a:endParaRPr>
                    </a:p>
                  </a:txBody>
                  <a:tcPr marL="68580" marR="68580" marT="0" marB="0"/>
                </a:tc>
              </a:tr>
              <a:tr h="0">
                <a:tc>
                  <a:txBody>
                    <a:bodyPr/>
                    <a:lstStyle/>
                    <a:p>
                      <a:pPr marL="0" marR="0">
                        <a:spcBef>
                          <a:spcPts val="0"/>
                        </a:spcBef>
                        <a:spcAft>
                          <a:spcPts val="0"/>
                        </a:spcAft>
                      </a:pPr>
                      <a:r>
                        <a:rPr lang="en-US" sz="1200">
                          <a:effectLst/>
                        </a:rPr>
                        <a:t>______Host Families</a:t>
                      </a:r>
                      <a:endParaRPr lang="en-US" sz="1200">
                        <a:effectLst/>
                        <a:latin typeface="Times New Roman"/>
                        <a:ea typeface="MS Mincho"/>
                      </a:endParaRPr>
                    </a:p>
                  </a:txBody>
                  <a:tcPr marL="68580" marR="68580" marT="0" marB="0"/>
                </a:tc>
                <a:tc>
                  <a:txBody>
                    <a:bodyPr/>
                    <a:lstStyle/>
                    <a:p>
                      <a:pPr marL="0" marR="0">
                        <a:spcBef>
                          <a:spcPts val="0"/>
                        </a:spcBef>
                        <a:spcAft>
                          <a:spcPts val="0"/>
                        </a:spcAft>
                      </a:pPr>
                      <a:r>
                        <a:rPr lang="en-US" sz="1200">
                          <a:effectLst/>
                        </a:rPr>
                        <a:t>______Inbound Students</a:t>
                      </a:r>
                      <a:endParaRPr lang="en-US" sz="1200">
                        <a:effectLst/>
                        <a:latin typeface="Times New Roman"/>
                        <a:ea typeface="MS Mincho"/>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MS Mincho"/>
                      </a:endParaRPr>
                    </a:p>
                  </a:txBody>
                  <a:tcPr marL="68580" marR="68580" marT="0" marB="0"/>
                </a:tc>
              </a:tr>
            </a:tbl>
          </a:graphicData>
        </a:graphic>
      </p:graphicFrame>
      <p:pic>
        <p:nvPicPr>
          <p:cNvPr id="14338" name="Picture 2" descr="ESSEX_Logo_PC_2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609600"/>
            <a:ext cx="17145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descr="http://www.rotarydistrict7890.org/images/yex_logo.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34200" y="457200"/>
            <a:ext cx="914400" cy="780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74738" y="3679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3" name="Rectangle 12"/>
          <p:cNvSpPr/>
          <p:nvPr/>
        </p:nvSpPr>
        <p:spPr>
          <a:xfrm>
            <a:off x="1341437" y="3276600"/>
            <a:ext cx="7212012" cy="2862322"/>
          </a:xfrm>
          <a:prstGeom prst="rect">
            <a:avLst/>
          </a:prstGeom>
        </p:spPr>
        <p:txBody>
          <a:bodyPr wrap="square">
            <a:spAutoFit/>
          </a:bodyPr>
          <a:lstStyle/>
          <a:p>
            <a:pPr lvl="0" eaLnBrk="0" fontAlgn="base" hangingPunct="0">
              <a:spcBef>
                <a:spcPct val="0"/>
              </a:spcBef>
              <a:spcAft>
                <a:spcPct val="0"/>
              </a:spcAft>
            </a:pPr>
            <a:r>
              <a:rPr lang="en-US" altLang="ja-JP" sz="1200" dirty="0" smtClean="0">
                <a:latin typeface="Times New Roman" pitchFamily="18" charset="0"/>
                <a:ea typeface="MS Mincho"/>
                <a:cs typeface="Times New Roman" pitchFamily="18" charset="0"/>
              </a:rPr>
              <a:t>**</a:t>
            </a:r>
            <a:r>
              <a:rPr lang="en-US" altLang="ja-JP" sz="1200" dirty="0">
                <a:latin typeface="Times New Roman" pitchFamily="18" charset="0"/>
                <a:ea typeface="MS Mincho"/>
                <a:cs typeface="Times New Roman" pitchFamily="18" charset="0"/>
              </a:rPr>
              <a:t>agenda of training must be attached		                           </a:t>
            </a:r>
            <a:br>
              <a:rPr lang="en-US" altLang="ja-JP" sz="1200" dirty="0">
                <a:latin typeface="Times New Roman" pitchFamily="18" charset="0"/>
                <a:ea typeface="MS Mincho"/>
                <a:cs typeface="Times New Roman" pitchFamily="18" charset="0"/>
              </a:rPr>
            </a:br>
            <a:r>
              <a:rPr lang="en-US" altLang="ja-JP" sz="1200" dirty="0">
                <a:latin typeface="Times New Roman" pitchFamily="18" charset="0"/>
                <a:ea typeface="MS Mincho"/>
                <a:cs typeface="Times New Roman" pitchFamily="18" charset="0"/>
              </a:rPr>
              <a:t/>
            </a:r>
            <a:br>
              <a:rPr lang="en-US" altLang="ja-JP" sz="1200" dirty="0">
                <a:latin typeface="Times New Roman" pitchFamily="18" charset="0"/>
                <a:ea typeface="MS Mincho"/>
                <a:cs typeface="Times New Roman" pitchFamily="18" charset="0"/>
              </a:rPr>
            </a:br>
            <a:endParaRPr lang="en-US" altLang="ja-JP" sz="1200" dirty="0">
              <a:latin typeface="Arial" pitchFamily="34" charset="0"/>
            </a:endParaRPr>
          </a:p>
          <a:p>
            <a:pPr lvl="0" eaLnBrk="0" fontAlgn="base" hangingPunct="0">
              <a:spcBef>
                <a:spcPct val="0"/>
              </a:spcBef>
              <a:spcAft>
                <a:spcPct val="0"/>
              </a:spcAft>
            </a:pPr>
            <a:r>
              <a:rPr lang="en-US" altLang="ja-JP" sz="1200" dirty="0">
                <a:latin typeface="Times New Roman" pitchFamily="18" charset="0"/>
                <a:ea typeface="MS Mincho"/>
                <a:cs typeface="Times New Roman" pitchFamily="18" charset="0"/>
              </a:rPr>
              <a:t>Please print and sign your name below and list which Rotary Club you participate with to document your attendance at this Training Session.  Thank you</a:t>
            </a:r>
            <a:r>
              <a:rPr lang="en-US" altLang="ja-JP" sz="1200" dirty="0" smtClean="0">
                <a:latin typeface="Times New Roman" pitchFamily="18" charset="0"/>
                <a:ea typeface="MS Mincho"/>
                <a:cs typeface="Times New Roman" pitchFamily="18" charset="0"/>
              </a:rPr>
              <a:t>.</a:t>
            </a:r>
          </a:p>
          <a:p>
            <a:pPr lvl="0" eaLnBrk="0" fontAlgn="base" hangingPunct="0">
              <a:spcBef>
                <a:spcPct val="0"/>
              </a:spcBef>
              <a:spcAft>
                <a:spcPct val="0"/>
              </a:spcAft>
            </a:pPr>
            <a:endParaRPr lang="en-US" altLang="ja-JP" sz="1200" dirty="0">
              <a:latin typeface="Arial" pitchFamily="34" charset="0"/>
            </a:endParaRPr>
          </a:p>
          <a:p>
            <a:pPr lvl="0" eaLnBrk="0" fontAlgn="base" hangingPunct="0">
              <a:spcBef>
                <a:spcPct val="0"/>
              </a:spcBef>
              <a:spcAft>
                <a:spcPct val="0"/>
              </a:spcAft>
            </a:pPr>
            <a:r>
              <a:rPr lang="en-US" altLang="ja-JP" sz="1200" dirty="0">
                <a:latin typeface="Times New Roman" pitchFamily="18" charset="0"/>
                <a:ea typeface="MS Mincho"/>
                <a:cs typeface="Times New Roman" pitchFamily="18" charset="0"/>
              </a:rPr>
              <a:t>1. _________________________________	___________________________________	__________________</a:t>
            </a:r>
            <a:endParaRPr lang="en-US" altLang="ja-JP" sz="1200" dirty="0">
              <a:latin typeface="Arial" pitchFamily="34" charset="0"/>
            </a:endParaRPr>
          </a:p>
          <a:p>
            <a:pPr lvl="0" eaLnBrk="0" fontAlgn="base" hangingPunct="0">
              <a:spcBef>
                <a:spcPct val="0"/>
              </a:spcBef>
              <a:spcAft>
                <a:spcPct val="0"/>
              </a:spcAft>
            </a:pP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print your name </a:t>
            </a:r>
            <a:r>
              <a:rPr lang="en-US" altLang="ja-JP" sz="1200" dirty="0" smtClean="0">
                <a:latin typeface="Times New Roman" pitchFamily="18" charset="0"/>
                <a:ea typeface="MS Mincho"/>
                <a:cs typeface="Times New Roman" pitchFamily="18" charset="0"/>
              </a:rPr>
              <a:t>here)</a:t>
            </a:r>
            <a:r>
              <a:rPr lang="en-US" altLang="ja-JP" sz="1200" dirty="0">
                <a:latin typeface="Times New Roman" pitchFamily="18" charset="0"/>
                <a:ea typeface="MS Mincho"/>
                <a:cs typeface="Times New Roman" pitchFamily="18" charset="0"/>
              </a:rPr>
              <a:t>	</a:t>
            </a: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your Signature here)	</a:t>
            </a: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Club</a:t>
            </a:r>
            <a:r>
              <a:rPr lang="en-US" altLang="ja-JP" sz="1200" dirty="0" smtClean="0">
                <a:latin typeface="Times New Roman" pitchFamily="18" charset="0"/>
                <a:ea typeface="MS Mincho"/>
                <a:cs typeface="Times New Roman" pitchFamily="18" charset="0"/>
              </a:rPr>
              <a:t>)</a:t>
            </a:r>
          </a:p>
          <a:p>
            <a:pPr lvl="0" eaLnBrk="0" fontAlgn="base" hangingPunct="0">
              <a:spcBef>
                <a:spcPct val="0"/>
              </a:spcBef>
              <a:spcAft>
                <a:spcPct val="0"/>
              </a:spcAft>
            </a:pPr>
            <a:endParaRPr lang="en-US" altLang="ja-JP" sz="1200" dirty="0">
              <a:latin typeface="Arial" pitchFamily="34" charset="0"/>
            </a:endParaRPr>
          </a:p>
          <a:p>
            <a:pPr lvl="0" eaLnBrk="0" fontAlgn="base" hangingPunct="0">
              <a:spcBef>
                <a:spcPct val="0"/>
              </a:spcBef>
              <a:spcAft>
                <a:spcPct val="0"/>
              </a:spcAft>
            </a:pPr>
            <a:r>
              <a:rPr lang="en-US" altLang="ja-JP" sz="1200" dirty="0">
                <a:latin typeface="Times New Roman" pitchFamily="18" charset="0"/>
                <a:ea typeface="MS Mincho"/>
                <a:cs typeface="Times New Roman" pitchFamily="18" charset="0"/>
              </a:rPr>
              <a:t>2. _________________________________	___________________________________	__________________</a:t>
            </a:r>
            <a:endParaRPr lang="en-US" altLang="ja-JP" sz="1200" dirty="0">
              <a:latin typeface="Arial" pitchFamily="34" charset="0"/>
            </a:endParaRPr>
          </a:p>
          <a:p>
            <a:pPr lvl="0" eaLnBrk="0" fontAlgn="base" hangingPunct="0">
              <a:spcBef>
                <a:spcPct val="0"/>
              </a:spcBef>
              <a:spcAft>
                <a:spcPct val="0"/>
              </a:spcAft>
            </a:pP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print your name here)	</a:t>
            </a: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your Signature here)	</a:t>
            </a:r>
            <a:r>
              <a:rPr lang="en-US" altLang="ja-JP" sz="1200" dirty="0" smtClean="0">
                <a:latin typeface="Times New Roman" pitchFamily="18" charset="0"/>
                <a:ea typeface="MS Mincho"/>
                <a:cs typeface="Times New Roman" pitchFamily="18" charset="0"/>
              </a:rPr>
              <a:t>            (</a:t>
            </a:r>
            <a:r>
              <a:rPr lang="en-US" altLang="ja-JP" sz="1200" dirty="0">
                <a:latin typeface="Times New Roman" pitchFamily="18" charset="0"/>
                <a:ea typeface="MS Mincho"/>
                <a:cs typeface="Times New Roman" pitchFamily="18" charset="0"/>
              </a:rPr>
              <a:t>Club)</a:t>
            </a:r>
            <a:endParaRPr lang="en-US" altLang="ja-JP" sz="1200" dirty="0">
              <a:latin typeface="Arial" pitchFamily="34" charset="0"/>
            </a:endParaRPr>
          </a:p>
          <a:p>
            <a:pPr lvl="0" eaLnBrk="0" fontAlgn="base" hangingPunct="0">
              <a:spcBef>
                <a:spcPct val="0"/>
              </a:spcBef>
              <a:spcAft>
                <a:spcPct val="0"/>
              </a:spcAft>
            </a:pPr>
            <a:r>
              <a:rPr lang="en-US" altLang="ja-JP" sz="1200" dirty="0">
                <a:latin typeface="Times New Roman" pitchFamily="18" charset="0"/>
                <a:ea typeface="MS Mincho"/>
                <a:cs typeface="Times New Roman" pitchFamily="18" charset="0"/>
              </a:rPr>
              <a:t>3. _________________________________	___________________________________	</a:t>
            </a:r>
            <a:r>
              <a:rPr lang="en-US" altLang="ja-JP" sz="1200" dirty="0" smtClean="0">
                <a:latin typeface="Times New Roman" pitchFamily="18" charset="0"/>
                <a:ea typeface="MS Mincho"/>
                <a:cs typeface="Times New Roman" pitchFamily="18" charset="0"/>
              </a:rPr>
              <a:t>__________________</a:t>
            </a:r>
          </a:p>
          <a:p>
            <a:pPr eaLnBrk="0" fontAlgn="base" hangingPunct="0">
              <a:spcBef>
                <a:spcPct val="0"/>
              </a:spcBef>
              <a:spcAft>
                <a:spcPct val="0"/>
              </a:spcAft>
            </a:pPr>
            <a:r>
              <a:rPr lang="en-US" altLang="ja-JP" sz="1200" dirty="0">
                <a:latin typeface="Times New Roman" pitchFamily="18" charset="0"/>
                <a:ea typeface="MS Mincho"/>
                <a:cs typeface="Times New Roman" pitchFamily="18" charset="0"/>
              </a:rPr>
              <a:t>	(print your name here)	              (your Signature here)	            (Club)</a:t>
            </a:r>
            <a:endParaRPr lang="en-US" altLang="ja-JP" sz="1200" dirty="0">
              <a:latin typeface="Arial" pitchFamily="34" charset="0"/>
            </a:endParaRPr>
          </a:p>
          <a:p>
            <a:pPr lvl="0" eaLnBrk="0" fontAlgn="base" hangingPunct="0">
              <a:spcBef>
                <a:spcPct val="0"/>
              </a:spcBef>
              <a:spcAft>
                <a:spcPct val="0"/>
              </a:spcAft>
            </a:pPr>
            <a:endParaRPr lang="en-US" altLang="ja-JP" sz="1200" dirty="0">
              <a:latin typeface="Times New Roman" pitchFamily="18" charset="0"/>
              <a:cs typeface="Times New Roman" pitchFamily="18" charset="0"/>
            </a:endParaRPr>
          </a:p>
          <a:p>
            <a:pPr lvl="0" eaLnBrk="0" fontAlgn="base" hangingPunct="0">
              <a:spcBef>
                <a:spcPct val="0"/>
              </a:spcBef>
              <a:spcAft>
                <a:spcPct val="0"/>
              </a:spcAft>
            </a:pPr>
            <a:r>
              <a:rPr lang="en-US" altLang="ja-JP" sz="1200" dirty="0" smtClean="0">
                <a:latin typeface="Arial" pitchFamily="34" charset="0"/>
              </a:rPr>
              <a:t> </a:t>
            </a:r>
            <a:endParaRPr lang="en-US" altLang="ja-JP" sz="1200" dirty="0">
              <a:latin typeface="Arial" pitchFamily="34" charset="0"/>
            </a:endParaRPr>
          </a:p>
        </p:txBody>
      </p:sp>
      <p:sp>
        <p:nvSpPr>
          <p:cNvPr id="14" name="TextBox 13"/>
          <p:cNvSpPr txBox="1"/>
          <p:nvPr/>
        </p:nvSpPr>
        <p:spPr>
          <a:xfrm>
            <a:off x="1370012" y="1313855"/>
            <a:ext cx="6859587" cy="923330"/>
          </a:xfrm>
          <a:prstGeom prst="rect">
            <a:avLst/>
          </a:prstGeom>
          <a:noFill/>
        </p:spPr>
        <p:txBody>
          <a:bodyPr wrap="square" rtlCol="0">
            <a:spAutoFit/>
          </a:bodyPr>
          <a:lstStyle/>
          <a:p>
            <a:pPr lvl="0" fontAlgn="base">
              <a:spcBef>
                <a:spcPct val="0"/>
              </a:spcBef>
              <a:spcAft>
                <a:spcPct val="0"/>
              </a:spcAft>
            </a:pPr>
            <a:r>
              <a:rPr lang="en-US" altLang="ja-JP" b="1" dirty="0">
                <a:latin typeface="Times New Roman" pitchFamily="18" charset="0"/>
                <a:ea typeface="MS Mincho"/>
                <a:cs typeface="Times New Roman" pitchFamily="18" charset="0"/>
              </a:rPr>
              <a:t>EXCHANGE PROGRAM </a:t>
            </a:r>
            <a:r>
              <a:rPr lang="en-US" altLang="ja-JP" b="1" dirty="0" smtClean="0">
                <a:latin typeface="Times New Roman" pitchFamily="18" charset="0"/>
                <a:ea typeface="MS Mincho"/>
                <a:cs typeface="Times New Roman" pitchFamily="18" charset="0"/>
              </a:rPr>
              <a:t>TRAINING DISTRICT ________ </a:t>
            </a:r>
            <a:r>
              <a:rPr lang="en-US" altLang="ja-JP" b="1" dirty="0">
                <a:latin typeface="Times New Roman" pitchFamily="18" charset="0"/>
                <a:ea typeface="MS Mincho"/>
                <a:cs typeface="Times New Roman" pitchFamily="18" charset="0"/>
              </a:rPr>
              <a:t>		    </a:t>
            </a:r>
            <a:endParaRPr lang="en-US" altLang="ja-JP" b="1" dirty="0" smtClean="0">
              <a:latin typeface="Times New Roman" pitchFamily="18" charset="0"/>
              <a:ea typeface="MS Mincho"/>
              <a:cs typeface="Times New Roman" pitchFamily="18" charset="0"/>
            </a:endParaRPr>
          </a:p>
          <a:p>
            <a:pPr lvl="0" eaLnBrk="0" fontAlgn="base" hangingPunct="0">
              <a:spcBef>
                <a:spcPct val="0"/>
              </a:spcBef>
              <a:spcAft>
                <a:spcPct val="0"/>
              </a:spcAft>
            </a:pPr>
            <a:r>
              <a:rPr lang="en-US" altLang="ja-JP" b="1" dirty="0" smtClean="0">
                <a:solidFill>
                  <a:srgbClr val="FF0000"/>
                </a:solidFill>
                <a:latin typeface="Times New Roman" pitchFamily="18" charset="0"/>
                <a:ea typeface="MS Mincho"/>
                <a:cs typeface="Times New Roman" pitchFamily="18" charset="0"/>
              </a:rPr>
              <a:t>ATTENDANCE </a:t>
            </a:r>
            <a:r>
              <a:rPr lang="en-US" altLang="ja-JP" b="1" dirty="0">
                <a:solidFill>
                  <a:srgbClr val="FF0000"/>
                </a:solidFill>
                <a:latin typeface="Times New Roman" pitchFamily="18" charset="0"/>
                <a:ea typeface="MS Mincho"/>
                <a:cs typeface="Times New Roman" pitchFamily="18" charset="0"/>
              </a:rPr>
              <a:t>ROSTER</a:t>
            </a:r>
            <a:r>
              <a:rPr lang="en-US" altLang="ja-JP" b="1" dirty="0">
                <a:latin typeface="Times New Roman" pitchFamily="18" charset="0"/>
                <a:ea typeface="MS Mincho"/>
                <a:cs typeface="Times New Roman" pitchFamily="18" charset="0"/>
              </a:rPr>
              <a:t>	</a:t>
            </a:r>
            <a:r>
              <a:rPr lang="en-US" altLang="ja-JP" b="1" dirty="0" smtClean="0">
                <a:latin typeface="Times New Roman" pitchFamily="18" charset="0"/>
                <a:ea typeface="MS Mincho"/>
                <a:cs typeface="Times New Roman" pitchFamily="18" charset="0"/>
              </a:rPr>
              <a:t>                     Date</a:t>
            </a:r>
            <a:r>
              <a:rPr lang="en-US" altLang="ja-JP" b="1" dirty="0">
                <a:latin typeface="Times New Roman" pitchFamily="18" charset="0"/>
                <a:ea typeface="MS Mincho"/>
                <a:cs typeface="Times New Roman" pitchFamily="18" charset="0"/>
              </a:rPr>
              <a:t>:__________________</a:t>
            </a:r>
            <a:endParaRPr lang="en-US" altLang="ja-JP" dirty="0">
              <a:latin typeface="Arial" pitchFamily="34" charset="0"/>
            </a:endParaRPr>
          </a:p>
        </p:txBody>
      </p:sp>
    </p:spTree>
    <p:extLst>
      <p:ext uri="{BB962C8B-B14F-4D97-AF65-F5344CB8AC3E}">
        <p14:creationId xmlns:p14="http://schemas.microsoft.com/office/powerpoint/2010/main" val="426942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23</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YE313</a:t>
            </a:r>
          </a:p>
          <a:p>
            <a:r>
              <a:rPr lang="en-US" b="1" dirty="0" smtClean="0">
                <a:solidFill>
                  <a:srgbClr val="FF0000"/>
                </a:solidFill>
              </a:rPr>
              <a:t>Inbound Audit 21</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1074738" y="3679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8"/>
          <p:cNvSpPr>
            <a:spLocks noChangeArrowheads="1"/>
          </p:cNvSpPr>
          <p:nvPr/>
        </p:nvSpPr>
        <p:spPr bwMode="auto">
          <a:xfrm>
            <a:off x="-19050" y="278800"/>
            <a:ext cx="12271308"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POST EXCHANGE STUDENT EVALUATION</a:t>
            </a:r>
            <a:endParaRPr kumimoji="0" lang="en-US" b="0" i="0" u="none" strike="noStrike" cap="none" normalizeH="0" baseline="0" dirty="0" smtClean="0">
              <a:ln>
                <a:noFill/>
              </a:ln>
              <a:solidFill>
                <a:srgbClr val="FF0000"/>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ea typeface="Times New Roman" pitchFamily="18" charset="0"/>
                <a:cs typeface="Arial" pitchFamily="34" charset="0"/>
              </a:rPr>
              <a:t>This form to be retained in the District file</a:t>
            </a:r>
            <a:endParaRPr kumimoji="0" lang="en-US" sz="1200" b="0" i="0" u="none" strike="noStrike" cap="none" normalizeH="0" baseline="0" dirty="0" smtClean="0">
              <a:ln>
                <a:noFill/>
              </a:ln>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To help us continue to improve our program, please answer these questions as honestly and with as much detail as possible. </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Please feel free to attach additional sheets .</a:t>
            </a:r>
            <a:endParaRPr kumimoji="0" lang="en-US" sz="12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Name  ______________________________________________________________            </a:t>
            </a:r>
          </a:p>
          <a:p>
            <a:pPr marL="0" marR="0" lvl="0" indent="228600" algn="l"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a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Host country_________________________________  District  ________ Club</a:t>
            </a:r>
            <a:r>
              <a:rPr kumimoji="0" lang="en-US" sz="1200" b="0" i="0" u="none" strike="noStrike" cap="none" normalizeH="0" dirty="0" smtClean="0">
                <a:ln>
                  <a:noFill/>
                </a:ln>
                <a:solidFill>
                  <a:schemeClr val="tx1"/>
                </a:solidFill>
                <a:effectLst/>
                <a:latin typeface="Arial" pitchFamily="34" charset="0"/>
                <a:ea typeface="Times New Roman" pitchFamily="18" charset="0"/>
              </a:rPr>
              <a:t>  _________________________________</a:t>
            </a:r>
            <a:endParaRPr kumimoji="0" lang="en-US" sz="1200" b="0" i="0" u="none" strike="noStrike" cap="none" normalizeH="0" baseline="0" dirty="0" smtClean="0">
              <a:ln>
                <a:noFill/>
              </a:ln>
              <a:solidFill>
                <a:schemeClr val="tx1"/>
              </a:solidFill>
              <a:effectLst/>
              <a:latin typeface="Arial" pitchFamily="34" charset="0"/>
            </a:endParaRPr>
          </a:p>
          <a:p>
            <a:pPr lvl="0" indent="228600" eaLnBrk="0" fontAlgn="base" hangingPunct="0">
              <a:spcBef>
                <a:spcPct val="0"/>
              </a:spcBef>
              <a:spcAft>
                <a:spcPct val="0"/>
              </a:spcAft>
            </a:pPr>
            <a:endParaRPr lang="en-US" sz="1200" dirty="0">
              <a:latin typeface="Arial" pitchFamily="34" charset="0"/>
              <a:ea typeface="Times New Roman" pitchFamily="18" charset="0"/>
            </a:endParaRPr>
          </a:p>
          <a:p>
            <a:pPr lvl="0" indent="22860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Sponsoring Country ___________________________</a:t>
            </a:r>
            <a:r>
              <a:rPr kumimoji="0" lang="en-US" sz="1200" b="0" i="0" u="none" strike="noStrike" cap="none" normalizeH="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District  </a:t>
            </a:r>
            <a:r>
              <a:rPr lang="en-US" sz="1200" dirty="0" smtClean="0">
                <a:latin typeface="Arial" pitchFamily="34" charset="0"/>
                <a:ea typeface="Times New Roman" pitchFamily="18" charset="0"/>
              </a:rPr>
              <a:t>________ Club _________________________________</a:t>
            </a:r>
            <a:r>
              <a:rPr lang="en-US" sz="1200" dirty="0">
                <a:latin typeface="Arial" pitchFamily="34" charset="0"/>
                <a:ea typeface="Times New Roman" pitchFamily="18" charset="0"/>
              </a:rPr>
              <a:t/>
            </a:r>
            <a:br>
              <a:rPr lang="en-US" sz="1200" dirty="0">
                <a:latin typeface="Arial" pitchFamily="34" charset="0"/>
                <a:ea typeface="Times New Roman" pitchFamily="18" charset="0"/>
              </a:rPr>
            </a:br>
            <a:r>
              <a:rPr kumimoji="0" lang="en-US" sz="800" b="0" i="0" u="none" strike="noStrike" cap="none" normalizeH="0" baseline="0" dirty="0" smtClean="0">
                <a:ln>
                  <a:noFill/>
                </a:ln>
                <a:solidFill>
                  <a:schemeClr val="tx1"/>
                </a:solidFill>
                <a:effectLst/>
                <a:latin typeface="Arial" pitchFamily="34" charset="0"/>
                <a:ea typeface="Times New Roman" pitchFamily="18" charset="0"/>
              </a:rPr>
              <a:t>												Hosting Rotary district</a:t>
            </a:r>
            <a:endParaRPr kumimoji="0" lang="en-US" sz="9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900" b="1" i="0" u="none" strike="noStrike" cap="none" normalizeH="0" baseline="0" dirty="0" smtClean="0">
                <a:ln>
                  <a:noFill/>
                </a:ln>
                <a:solidFill>
                  <a:schemeClr val="tx1"/>
                </a:solidFill>
                <a:effectLst/>
                <a:latin typeface="Arial" pitchFamily="34" charset="0"/>
                <a:ea typeface="Times New Roman" pitchFamily="18" charset="0"/>
              </a:rPr>
            </a:br>
            <a:r>
              <a:rPr kumimoji="0" lang="en-US" sz="900" b="1" i="0" u="none" strike="noStrike" cap="none" normalizeH="0" dirty="0" smtClean="0">
                <a:ln>
                  <a:noFill/>
                </a:ln>
                <a:solidFill>
                  <a:schemeClr val="tx1"/>
                </a:solidFill>
                <a:effectLst/>
                <a:latin typeface="Arial" pitchFamily="34" charset="0"/>
                <a:ea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Orientation</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800" b="0" i="0" u="none" strike="noStrike" cap="none" normalizeH="0" baseline="0" dirty="0" smtClean="0">
                <a:ln>
                  <a:noFill/>
                </a:ln>
                <a:solidFill>
                  <a:schemeClr val="tx1"/>
                </a:solidFill>
                <a:effectLst/>
                <a:latin typeface="Arial" pitchFamily="34" charset="0"/>
                <a:ea typeface="Times New Roman" pitchFamily="18" charset="0"/>
              </a:rPr>
            </a:br>
            <a:r>
              <a:rPr kumimoji="0" lang="en-US" sz="9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How would you rate the orientation/training you received prior to departing on your exchange?</a:t>
            </a:r>
            <a:endParaRPr kumimoji="0" lang="en-US" sz="12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Wingdings" pitchFamily="2" charset="2"/>
                <a:ea typeface="Times New Roman" pitchFamily="18" charset="0"/>
                <a:cs typeface="ZapfDingbats"/>
              </a:rPr>
              <a:t>	</a:t>
            </a:r>
            <a:r>
              <a:rPr kumimoji="0" lang="en-US" sz="1200" b="0" i="0" u="none" strike="noStrike" cap="none" normalizeH="0" baseline="0" dirty="0" err="1" smtClean="0">
                <a:ln>
                  <a:noFill/>
                </a:ln>
                <a:solidFill>
                  <a:schemeClr val="tx1"/>
                </a:solidFill>
                <a:effectLst/>
                <a:latin typeface="Wingdings" pitchFamily="2" charset="2"/>
                <a:ea typeface="Times New Roman" pitchFamily="18" charset="0"/>
                <a:cs typeface="ZapfDingbats"/>
              </a:rPr>
              <a:t>q</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Excellent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err="1" smtClean="0">
                <a:ln>
                  <a:noFill/>
                </a:ln>
                <a:solidFill>
                  <a:schemeClr val="tx1"/>
                </a:solidFill>
                <a:effectLst/>
                <a:latin typeface="Wingdings" pitchFamily="2" charset="2"/>
                <a:ea typeface="Times New Roman" pitchFamily="18" charset="0"/>
                <a:cs typeface="ZapfDingbats"/>
              </a:rPr>
              <a:t>q</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Good</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err="1" smtClean="0">
                <a:ln>
                  <a:noFill/>
                </a:ln>
                <a:solidFill>
                  <a:schemeClr val="tx1"/>
                </a:solidFill>
                <a:effectLst/>
                <a:latin typeface="Wingdings" pitchFamily="2" charset="2"/>
                <a:ea typeface="Times New Roman" pitchFamily="18" charset="0"/>
                <a:cs typeface="ZapfDingbats"/>
              </a:rPr>
              <a:t>q</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Adequate</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err="1" smtClean="0">
                <a:ln>
                  <a:noFill/>
                </a:ln>
                <a:solidFill>
                  <a:schemeClr val="tx1"/>
                </a:solidFill>
                <a:effectLst/>
                <a:latin typeface="Wingdings" pitchFamily="2" charset="2"/>
                <a:ea typeface="Times New Roman" pitchFamily="18" charset="0"/>
                <a:cs typeface="ZapfDingbats"/>
              </a:rPr>
              <a:t>q</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Poor</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9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Please Explain: _____________________________________________________________________________</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__________________________________________________________________________________________</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__________________________________________________________________________________________</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228600" algn="l" defTabSz="914400" rtl="0" eaLnBrk="0" fontAlgn="base" latinLnBrk="0" hangingPunct="0">
              <a:lnSpc>
                <a:spcPct val="100000"/>
              </a:lnSpc>
              <a:spcBef>
                <a:spcPct val="0"/>
              </a:spcBef>
              <a:spcAft>
                <a:spcPct val="0"/>
              </a:spcAft>
              <a:buClrTx/>
              <a:buSzTx/>
              <a:buFontTx/>
              <a:buNone/>
              <a:tabLst/>
            </a:pPr>
            <a:r>
              <a:rPr lang="en-US" sz="1200" dirty="0">
                <a:latin typeface="Arial" pitchFamily="34" charset="0"/>
                <a:ea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What would you suggest to improve the pre-departure orientation? </a:t>
            </a:r>
          </a:p>
          <a:p>
            <a:pPr marL="0" marR="0" lvl="0" indent="228600" algn="l"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rPr>
              <a:t>                Etc.</a:t>
            </a:r>
            <a:endParaRPr kumimoji="0" lang="en-US" sz="1200" b="0" i="0" u="none" strike="noStrike" cap="none" normalizeH="0" baseline="0" dirty="0" smtClean="0">
              <a:ln>
                <a:noFill/>
              </a:ln>
              <a:solidFill>
                <a:schemeClr val="tx1"/>
              </a:solidFill>
              <a:effectLst/>
              <a:latin typeface="Arial" pitchFamily="34" charset="0"/>
            </a:endParaRPr>
          </a:p>
        </p:txBody>
      </p:sp>
    </p:spTree>
    <p:controls>
      <mc:AlternateContent xmlns:mc="http://schemas.openxmlformats.org/markup-compatibility/2006">
        <mc:Choice xmlns:v="urn:schemas-microsoft-com:vml" Requires="v">
          <p:control spid="16456"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57"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58"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59"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0"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1"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2"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3"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4"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465"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19678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24</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 49</a:t>
            </a:r>
          </a:p>
          <a:p>
            <a:r>
              <a:rPr lang="en-US" b="1" dirty="0" smtClean="0">
                <a:solidFill>
                  <a:srgbClr val="FF0000"/>
                </a:solidFill>
              </a:rPr>
              <a:t>Inbound Audit 22</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77673041"/>
              </p:ext>
            </p:extLst>
          </p:nvPr>
        </p:nvGraphicFramePr>
        <p:xfrm>
          <a:off x="2731135" y="3362326"/>
          <a:ext cx="4126230" cy="1302448"/>
        </p:xfrm>
        <a:graphic>
          <a:graphicData uri="http://schemas.openxmlformats.org/drawingml/2006/table">
            <a:tbl>
              <a:tblPr firstRow="1" firstCol="1" bandRow="1">
                <a:tableStyleId>{5C22544A-7EE6-4342-B048-85BDC9FD1C3A}</a:tableStyleId>
              </a:tblPr>
              <a:tblGrid>
                <a:gridCol w="1440180"/>
                <a:gridCol w="2686050"/>
              </a:tblGrid>
              <a:tr h="776668">
                <a:tc>
                  <a:txBody>
                    <a:bodyPr/>
                    <a:lstStyle/>
                    <a:p>
                      <a:pPr marL="782320" marR="0">
                        <a:lnSpc>
                          <a:spcPct val="115000"/>
                        </a:lnSpc>
                        <a:spcBef>
                          <a:spcPts val="0"/>
                        </a:spcBef>
                        <a:spcAft>
                          <a:spcPts val="1000"/>
                        </a:spcAft>
                      </a:pPr>
                      <a:r>
                        <a:rPr lang="en-US" sz="10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SCHOOL OFFICIAL</a:t>
                      </a:r>
                      <a:endParaRPr lang="en-US" sz="1100">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000">
                          <a:effectLst/>
                        </a:rPr>
                        <a:t>NAME  (Print)  &amp; TITLE</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1000">
                          <a:effectLst/>
                        </a:rPr>
                        <a:t> </a:t>
                      </a:r>
                      <a:endParaRPr lang="en-US" sz="1100">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000">
                          <a:effectLst/>
                        </a:rPr>
                        <a:t>SIGNATURE</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1000">
                          <a:effectLst/>
                        </a:rPr>
                        <a:t> </a:t>
                      </a:r>
                      <a:endParaRPr lang="en-US" sz="1100">
                        <a:effectLst/>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000" dirty="0">
                          <a:effectLst/>
                        </a:rPr>
                        <a:t>DATE</a:t>
                      </a:r>
                      <a:endParaRPr lang="en-US" sz="11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1000" dirty="0">
                          <a:effectLst/>
                        </a:rPr>
                        <a:t> </a:t>
                      </a:r>
                      <a:endParaRPr lang="en-US" sz="1100" dirty="0">
                        <a:effectLst/>
                        <a:latin typeface="Calibri"/>
                        <a:ea typeface="Calibri"/>
                        <a:cs typeface="Times New Roman"/>
                      </a:endParaRPr>
                    </a:p>
                  </a:txBody>
                  <a:tcPr marL="68580" marR="68580" marT="0" marB="0" anchor="ctr"/>
                </a:tc>
              </a:tr>
            </a:tbl>
          </a:graphicData>
        </a:graphic>
      </p:graphicFrame>
      <p:pic>
        <p:nvPicPr>
          <p:cNvPr id="17424" name="Picture 16"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0" y="228600"/>
            <a:ext cx="1758950" cy="603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8"/>
          <p:cNvSpPr>
            <a:spLocks noChangeArrowheads="1"/>
          </p:cNvSpPr>
          <p:nvPr/>
        </p:nvSpPr>
        <p:spPr bwMode="auto">
          <a:xfrm>
            <a:off x="-894798" y="1462471"/>
            <a:ext cx="9482620"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716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Times New Roman" pitchFamily="18" charset="0"/>
                <a:cs typeface="Garamond" pitchFamily="18" charset="0"/>
              </a:rPr>
              <a:t>Post Evaluation – School</a:t>
            </a:r>
            <a:endParaRPr kumimoji="0" lang="en-US" sz="900" b="0" i="0" u="none" strike="noStrike" cap="none" normalizeH="0" baseline="0" dirty="0" smtClean="0">
              <a:ln>
                <a:noFill/>
              </a:ln>
              <a:solidFill>
                <a:srgbClr val="FF0000"/>
              </a:solidFill>
              <a:effectLst/>
              <a:latin typeface="Arial" pitchFamily="34" charset="0"/>
            </a:endParaRP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Thank you for accepting our Rotary Exchange Student into your high school for the past academic calendar year. </a:t>
            </a: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To enable the district and club committee to evaluate and improve our program please answer the questions below.</a:t>
            </a:r>
            <a:endParaRPr kumimoji="0" lang="en-US" sz="1400" b="0" i="0" u="none" strike="noStrike" cap="none" normalizeH="0" baseline="0" dirty="0" smtClean="0">
              <a:ln>
                <a:noFill/>
              </a:ln>
              <a:solidFill>
                <a:schemeClr val="tx1"/>
              </a:solidFill>
              <a:effectLst/>
              <a:latin typeface="Arial" pitchFamily="34" charset="0"/>
            </a:endParaRP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PLEASE MAIL THIS COMPLETED FORM TO THE ROTARY CLUB COUNSELOR </a:t>
            </a: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AFTER THE ROTARY EXCHANGE STUDENT HAS COMPLETED </a:t>
            </a:r>
            <a:r>
              <a:rPr lang="en-US" sz="1400" b="1" dirty="0" smtClean="0">
                <a:latin typeface="Garamond" pitchFamily="18" charset="0"/>
                <a:ea typeface="Calibri" pitchFamily="34" charset="0"/>
                <a:cs typeface="Arial" pitchFamily="34" charset="0"/>
              </a:rPr>
              <a:t>THE </a:t>
            </a:r>
            <a:r>
              <a:rPr kumimoji="0" lang="en-US" sz="14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SCHOOL YEAR</a:t>
            </a:r>
          </a:p>
          <a:p>
            <a:pPr marL="0" marR="0" lvl="0" indent="137160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INBOUND EXCHANGE STUDENT NAME: First ________________  Last_____________________</a:t>
            </a:r>
            <a:endParaRPr kumimoji="0" lang="en-US" sz="1400" b="0" i="0" u="none" strike="noStrike" cap="none" normalizeH="0" baseline="0" dirty="0" smtClean="0">
              <a:ln>
                <a:noFill/>
              </a:ln>
              <a:solidFill>
                <a:schemeClr val="tx1"/>
              </a:solidFill>
              <a:effectLst/>
              <a:latin typeface="Arial" pitchFamily="34" charset="0"/>
            </a:endParaRPr>
          </a:p>
          <a:p>
            <a:pPr marL="0" marR="0" lvl="0" indent="13716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SCHOOL NAME: __________________________________________________________________</a:t>
            </a:r>
            <a:endParaRPr kumimoji="0" lang="en-US" sz="1400" b="0" i="0" u="none" strike="noStrike" cap="none" normalizeH="0" baseline="0" dirty="0" smtClean="0">
              <a:ln>
                <a:noFill/>
              </a:ln>
              <a:solidFill>
                <a:schemeClr val="tx1"/>
              </a:solidFill>
              <a:effectLst/>
              <a:latin typeface="Arial" pitchFamily="34" charset="0"/>
            </a:endParaRPr>
          </a:p>
          <a:p>
            <a:pPr marL="0" marR="0" lvl="0" indent="1371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TextBox 20"/>
          <p:cNvSpPr txBox="1"/>
          <p:nvPr/>
        </p:nvSpPr>
        <p:spPr>
          <a:xfrm>
            <a:off x="1374775" y="4656931"/>
            <a:ext cx="6858000" cy="1169551"/>
          </a:xfrm>
          <a:prstGeom prst="rect">
            <a:avLst/>
          </a:prstGeom>
          <a:noFill/>
        </p:spPr>
        <p:txBody>
          <a:bodyPr wrap="square" rtlCol="0">
            <a:spAutoFit/>
          </a:bodyPr>
          <a:lstStyle/>
          <a:p>
            <a:pPr marL="342900" indent="-342900">
              <a:buAutoNum type="arabicPeriod"/>
            </a:pPr>
            <a:r>
              <a:rPr lang="en-US" sz="1400" dirty="0" smtClean="0"/>
              <a:t>Did the Rotary Exchange Counselor adequately explain the exchange program prior  to the student’s enrollment?       Yes         No</a:t>
            </a:r>
          </a:p>
          <a:p>
            <a:pPr marL="342900" indent="-342900">
              <a:buAutoNum type="arabicPeriod"/>
            </a:pPr>
            <a:r>
              <a:rPr lang="en-US" sz="1400" dirty="0" smtClean="0"/>
              <a:t>Did you receive the Rotary Exchange student’s forms necessary for enrollment prior to he first day of school?               Yes         No</a:t>
            </a:r>
          </a:p>
          <a:p>
            <a:pPr marL="342900" indent="-342900">
              <a:buAutoNum type="arabicPeriod"/>
            </a:pPr>
            <a:r>
              <a:rPr lang="en-US" sz="1400" dirty="0" smtClean="0"/>
              <a:t>Etc.</a:t>
            </a:r>
          </a:p>
        </p:txBody>
      </p:sp>
    </p:spTree>
    <p:controls>
      <mc:AlternateContent xmlns:mc="http://schemas.openxmlformats.org/markup-compatibility/2006">
        <mc:Choice xmlns:v="urn:schemas-microsoft-com:vml" Requires="v">
          <p:control spid="17480"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1"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2"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3"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4"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5"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6"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7"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8"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489"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04147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25</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225</a:t>
            </a:r>
          </a:p>
          <a:p>
            <a:r>
              <a:rPr lang="en-US" b="1" dirty="0" smtClean="0">
                <a:solidFill>
                  <a:srgbClr val="FF0000"/>
                </a:solidFill>
              </a:rPr>
              <a:t>HF Audit 11</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44" name="Picture 12"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275" y="457200"/>
            <a:ext cx="1876425" cy="647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4"/>
          <p:cNvSpPr>
            <a:spLocks noChangeArrowheads="1"/>
          </p:cNvSpPr>
          <p:nvPr/>
        </p:nvSpPr>
        <p:spPr bwMode="auto">
          <a:xfrm>
            <a:off x="176213" y="1226923"/>
            <a:ext cx="8967787"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POST EXCHANGE – EVALUATION BY HOST FAMILY</a:t>
            </a:r>
            <a:endParaRPr kumimoji="0" lang="en-US"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Name:________________________________</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400" b="0" i="0" u="none" strike="noStrike" cap="none" normalizeH="0" baseline="0" dirty="0" smtClean="0">
                <a:ln>
                  <a:noFill/>
                </a:ln>
                <a:solidFill>
                  <a:schemeClr val="tx1"/>
                </a:solidFill>
                <a:effectLst/>
                <a:latin typeface="Arial" pitchFamily="34" charset="0"/>
                <a:ea typeface="Times New Roman" pitchFamily="18" charset="0"/>
              </a:rPr>
            </a:br>
            <a:r>
              <a:rPr kumimoji="0" lang="en-US" sz="1400" b="0" i="0" u="none" strike="noStrike" cap="none" normalizeH="0" baseline="0" dirty="0" smtClean="0">
                <a:ln>
                  <a:noFill/>
                </a:ln>
                <a:solidFill>
                  <a:schemeClr val="tx1"/>
                </a:solidFill>
                <a:effectLst/>
                <a:latin typeface="Arial" pitchFamily="34" charset="0"/>
                <a:ea typeface="Times New Roman" pitchFamily="18" charset="0"/>
              </a:rPr>
              <a:t>Thank you for your support in hosting our exchange student. To enable the district and club committee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evaluate our program and make future exchanges more enjoyable and effective, we request that you evaluate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your experience. In addition, we would like you to let us know your appraisal of how we prepared and advised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your family so that we may better prepare other host families for this experience.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400" b="0" i="0" u="none" strike="noStrike" cap="none" normalizeH="0" baseline="0" dirty="0" smtClean="0">
                <a:ln>
                  <a:noFill/>
                </a:ln>
                <a:solidFill>
                  <a:schemeClr val="tx1"/>
                </a:solidFill>
                <a:effectLst/>
                <a:latin typeface="Arial" pitchFamily="34" charset="0"/>
                <a:ea typeface="Times New Roman" pitchFamily="18" charset="0"/>
              </a:rPr>
            </a:br>
            <a:r>
              <a:rPr kumimoji="0" lang="en-US" sz="1400" b="0" i="0" u="none" strike="noStrike" cap="none" normalizeH="0" baseline="0" dirty="0" smtClean="0">
                <a:ln>
                  <a:noFill/>
                </a:ln>
                <a:solidFill>
                  <a:schemeClr val="tx1"/>
                </a:solidFill>
                <a:effectLst/>
                <a:latin typeface="Arial" pitchFamily="34" charset="0"/>
                <a:ea typeface="Times New Roman" pitchFamily="18" charset="0"/>
              </a:rPr>
              <a:t>Name of student: ___________________0_________________Date of hosting:_______________________</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400" b="0" i="0" u="none" strike="noStrike" cap="none" normalizeH="0" baseline="0" dirty="0" smtClean="0">
                <a:ln>
                  <a:noFill/>
                </a:ln>
                <a:solidFill>
                  <a:schemeClr val="tx1"/>
                </a:solidFill>
                <a:effectLst/>
                <a:latin typeface="Arial" pitchFamily="34" charset="0"/>
                <a:ea typeface="Times New Roman" pitchFamily="18" charset="0"/>
              </a:rPr>
            </a:br>
            <a:r>
              <a:rPr kumimoji="0" lang="en-US" sz="1400" b="0" i="0" u="none" strike="noStrike" cap="none" normalizeH="0" baseline="0" dirty="0" smtClean="0">
                <a:ln>
                  <a:noFill/>
                </a:ln>
                <a:solidFill>
                  <a:schemeClr val="tx1"/>
                </a:solidFill>
                <a:effectLst/>
                <a:latin typeface="Arial" pitchFamily="34" charset="0"/>
                <a:ea typeface="Times New Roman" pitchFamily="18" charset="0"/>
              </a:rPr>
              <a:t>Did the Rotary club adequately explain the exchange program and discuss your responsibilities before your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student arrived? </a:t>
            </a:r>
            <a:br>
              <a:rPr kumimoji="0" lang="en-US" sz="14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Wingdings" pitchFamily="2" charset="2"/>
                <a:ea typeface="Times New Roman" pitchFamily="18" charset="0"/>
                <a:cs typeface="ZapfDingbats" charset="2"/>
              </a:rPr>
              <a:t>q</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Yes</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err="1" smtClean="0">
                <a:ln>
                  <a:noFill/>
                </a:ln>
                <a:solidFill>
                  <a:schemeClr val="tx1"/>
                </a:solidFill>
                <a:effectLst/>
                <a:latin typeface="Wingdings" pitchFamily="2" charset="2"/>
                <a:ea typeface="Times New Roman" pitchFamily="18" charset="0"/>
                <a:cs typeface="ZapfDingbats" charset="2"/>
              </a:rPr>
              <a:t>q</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No</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400" b="0" i="0" u="none" strike="noStrike" cap="none" normalizeH="0" baseline="0" dirty="0" smtClean="0">
                <a:ln>
                  <a:noFill/>
                </a:ln>
                <a:solidFill>
                  <a:schemeClr val="tx1"/>
                </a:solidFill>
                <a:effectLst/>
                <a:latin typeface="Arial" pitchFamily="34" charset="0"/>
                <a:ea typeface="Times New Roman" pitchFamily="18" charset="0"/>
              </a:rPr>
            </a:b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Please explain: 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rPr>
              <a:t>Etc.</a:t>
            </a:r>
            <a:endParaRPr kumimoji="0" lang="en-US" sz="1400" b="0" i="0" u="none" strike="noStrike" cap="none" normalizeH="0" baseline="0" dirty="0" smtClean="0">
              <a:ln>
                <a:noFill/>
              </a:ln>
              <a:solidFill>
                <a:schemeClr val="tx1"/>
              </a:solidFill>
              <a:effectLst/>
              <a:latin typeface="Arial" pitchFamily="34" charset="0"/>
            </a:endParaRPr>
          </a:p>
        </p:txBody>
      </p:sp>
    </p:spTree>
    <p:controls>
      <mc:AlternateContent xmlns:mc="http://schemas.openxmlformats.org/markup-compatibility/2006">
        <mc:Choice xmlns:v="urn:schemas-microsoft-com:vml" Requires="v">
          <p:control spid="18504"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05"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06"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07"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08"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09"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10"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11"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12"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8513"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13503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26</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205</a:t>
            </a:r>
          </a:p>
          <a:p>
            <a:r>
              <a:rPr lang="en-US" b="1" dirty="0" smtClean="0">
                <a:solidFill>
                  <a:srgbClr val="FF0000"/>
                </a:solidFill>
              </a:rPr>
              <a:t>HF Audit 6</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44" name="Picture 12"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275" y="457200"/>
            <a:ext cx="1876425"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50665447"/>
              </p:ext>
            </p:extLst>
          </p:nvPr>
        </p:nvGraphicFramePr>
        <p:xfrm>
          <a:off x="1371600" y="2128518"/>
          <a:ext cx="6924040" cy="3815085"/>
        </p:xfrm>
        <a:graphic>
          <a:graphicData uri="http://schemas.openxmlformats.org/drawingml/2006/table">
            <a:tbl>
              <a:tblPr firstRow="1" firstCol="1" lastRow="1" lastCol="1" bandRow="1" bandCol="1">
                <a:tableStyleId>{5C22544A-7EE6-4342-B048-85BDC9FD1C3A}</a:tableStyleId>
              </a:tblPr>
              <a:tblGrid>
                <a:gridCol w="6924040"/>
              </a:tblGrid>
              <a:tr h="286294">
                <a:tc>
                  <a:txBody>
                    <a:bodyPr/>
                    <a:lstStyle/>
                    <a:p>
                      <a:pPr marL="0" marR="0">
                        <a:spcBef>
                          <a:spcPts val="0"/>
                        </a:spcBef>
                        <a:spcAft>
                          <a:spcPts val="0"/>
                        </a:spcAft>
                      </a:pPr>
                      <a:r>
                        <a:rPr lang="en-US" sz="1100" dirty="0">
                          <a:effectLst/>
                        </a:rPr>
                        <a:t>Host Mother:(Full Name)                                                                                                                         DOB:</a:t>
                      </a:r>
                      <a:endParaRPr lang="en-US" sz="1200" dirty="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Email:                                                                                                             Mobile Tel:</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dirty="0">
                          <a:effectLst/>
                        </a:rPr>
                        <a:t>Level of Education:</a:t>
                      </a:r>
                      <a:endParaRPr lang="en-US" sz="1200" dirty="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Employer:                                                                                                       Job Title:  </a:t>
                      </a:r>
                      <a:endParaRPr lang="en-US" sz="1200">
                        <a:effectLst/>
                        <a:latin typeface="Times New Roman"/>
                        <a:ea typeface="Times New Roman"/>
                        <a:cs typeface="Courier New"/>
                      </a:endParaRPr>
                    </a:p>
                  </a:txBody>
                  <a:tcPr marL="68580" marR="68580" marT="0" marB="0"/>
                </a:tc>
              </a:tr>
              <a:tr h="379557">
                <a:tc>
                  <a:txBody>
                    <a:bodyPr/>
                    <a:lstStyle/>
                    <a:p>
                      <a:pPr marL="0" marR="0" algn="just">
                        <a:spcBef>
                          <a:spcPts val="0"/>
                        </a:spcBef>
                        <a:spcAft>
                          <a:spcPts val="0"/>
                        </a:spcAft>
                      </a:pPr>
                      <a:r>
                        <a:rPr lang="en-US" sz="1100">
                          <a:effectLst/>
                        </a:rPr>
                        <a:t>Address:</a:t>
                      </a:r>
                      <a:endParaRPr lang="en-US" sz="1200">
                        <a:effectLst/>
                        <a:latin typeface="Times New Roman"/>
                        <a:ea typeface="Times New Roman"/>
                        <a:cs typeface="Courier New"/>
                      </a:endParaRPr>
                    </a:p>
                  </a:txBody>
                  <a:tcPr marL="68580" marR="68580" marT="0" marB="0"/>
                </a:tc>
              </a:tr>
              <a:tr h="572588">
                <a:tc>
                  <a:txBody>
                    <a:bodyPr/>
                    <a:lstStyle/>
                    <a:p>
                      <a:pPr marL="0" marR="0" algn="just">
                        <a:spcBef>
                          <a:spcPts val="0"/>
                        </a:spcBef>
                        <a:spcAft>
                          <a:spcPts val="0"/>
                        </a:spcAft>
                      </a:pPr>
                      <a:r>
                        <a:rPr lang="en-US" sz="1100">
                          <a:effectLst/>
                        </a:rPr>
                        <a:t>Point of Contact:                                                                                            Telephone No:</a:t>
                      </a:r>
                      <a:endParaRPr lang="en-US" sz="1200">
                        <a:effectLst/>
                      </a:endParaRPr>
                    </a:p>
                    <a:p>
                      <a:pPr marL="0" marR="0" algn="just">
                        <a:spcBef>
                          <a:spcPts val="0"/>
                        </a:spcBef>
                        <a:spcAft>
                          <a:spcPts val="0"/>
                        </a:spcAft>
                      </a:pPr>
                      <a:r>
                        <a:rPr lang="en-US" sz="1100">
                          <a:effectLst/>
                        </a:rPr>
                        <a:t>                                                                                    </a:t>
                      </a:r>
                      <a:endParaRPr lang="en-US" sz="1200">
                        <a:effectLst/>
                        <a:latin typeface="Times New Roman"/>
                        <a:ea typeface="Times New Roman"/>
                        <a:cs typeface="Courier New"/>
                      </a:endParaRPr>
                    </a:p>
                  </a:txBody>
                  <a:tcPr marL="68580" marR="68580" marT="0" marB="0"/>
                </a:tc>
              </a:tr>
              <a:tr h="286294">
                <a:tc>
                  <a:txBody>
                    <a:bodyPr/>
                    <a:lstStyle/>
                    <a:p>
                      <a:pPr marL="0" marR="0">
                        <a:spcBef>
                          <a:spcPts val="0"/>
                        </a:spcBef>
                        <a:spcAft>
                          <a:spcPts val="0"/>
                        </a:spcAft>
                      </a:pPr>
                      <a:r>
                        <a:rPr lang="en-US" sz="1100">
                          <a:effectLst/>
                        </a:rPr>
                        <a:t>Host Father:(Full Name)                                                                                                                         DOB:</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Email:                                                                                                             Mobile Tel:</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Level of Education:</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Employer:                                                                                                       Job Title:  </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a:effectLst/>
                        </a:rPr>
                        <a:t>Address:</a:t>
                      </a:r>
                      <a:endParaRPr lang="en-US" sz="1200">
                        <a:effectLst/>
                        <a:latin typeface="Times New Roman"/>
                        <a:ea typeface="Times New Roman"/>
                        <a:cs typeface="Courier New"/>
                      </a:endParaRPr>
                    </a:p>
                  </a:txBody>
                  <a:tcPr marL="68580" marR="68580" marT="0" marB="0"/>
                </a:tc>
              </a:tr>
              <a:tr h="286294">
                <a:tc>
                  <a:txBody>
                    <a:bodyPr/>
                    <a:lstStyle/>
                    <a:p>
                      <a:pPr marL="0" marR="0" algn="just">
                        <a:spcBef>
                          <a:spcPts val="0"/>
                        </a:spcBef>
                        <a:spcAft>
                          <a:spcPts val="0"/>
                        </a:spcAft>
                      </a:pPr>
                      <a:r>
                        <a:rPr lang="en-US" sz="1100" dirty="0">
                          <a:effectLst/>
                        </a:rPr>
                        <a:t>Point of Contact:                                                                                            Telephone No:</a:t>
                      </a:r>
                      <a:endParaRPr lang="en-US" sz="1200" dirty="0">
                        <a:effectLst/>
                        <a:latin typeface="Times New Roman"/>
                        <a:ea typeface="Times New Roman"/>
                        <a:cs typeface="Courier New"/>
                      </a:endParaRPr>
                    </a:p>
                  </a:txBody>
                  <a:tcPr marL="68580" marR="68580" marT="0" marB="0"/>
                </a:tc>
              </a:tr>
            </a:tbl>
          </a:graphicData>
        </a:graphic>
      </p:graphicFrame>
      <p:sp>
        <p:nvSpPr>
          <p:cNvPr id="14" name="Rectangle 12"/>
          <p:cNvSpPr>
            <a:spLocks noChangeArrowheads="1"/>
          </p:cNvSpPr>
          <p:nvPr/>
        </p:nvSpPr>
        <p:spPr bwMode="auto">
          <a:xfrm>
            <a:off x="914400" y="1129010"/>
            <a:ext cx="762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(Please print in ink or type)</a:t>
            </a:r>
            <a:r>
              <a:rPr kumimoji="0" lang="en-US" sz="800" b="0" i="1" u="none" strike="noStrike" cap="none" normalizeH="0" baseline="0" dirty="0" smtClean="0">
                <a:ln>
                  <a:noFill/>
                </a:ln>
                <a:solidFill>
                  <a:srgbClr val="FF6600"/>
                </a:solidFill>
                <a:effectLst/>
                <a:latin typeface="Arial" pitchFamily="34" charset="0"/>
                <a:ea typeface="Times New Roman" pitchFamily="18" charset="0"/>
                <a:cs typeface="Courier New" pitchFamily="49" charset="0"/>
              </a:rPr>
              <a:t> </a:t>
            </a:r>
            <a:r>
              <a:rPr kumimoji="0" lang="en-US" sz="1000" b="0" i="1" u="none" strike="noStrike" cap="none" normalizeH="0" baseline="0" dirty="0" smtClean="0">
                <a:ln>
                  <a:noFill/>
                </a:ln>
                <a:solidFill>
                  <a:srgbClr val="FF6600"/>
                </a:solidFill>
                <a:effectLst/>
                <a:latin typeface="Arial" pitchFamily="34" charset="0"/>
                <a:ea typeface="Times New Roman" pitchFamily="18" charset="0"/>
                <a:cs typeface="Courier New" pitchFamily="49" charset="0"/>
              </a:rPr>
              <a:t> </a:t>
            </a:r>
            <a:r>
              <a:rPr kumimoji="0" lang="en-US" sz="1000" b="0" i="0" u="none" strike="noStrike" cap="none" normalizeH="0" baseline="0" dirty="0" smtClean="0">
                <a:ln>
                  <a:noFill/>
                </a:ln>
                <a:solidFill>
                  <a:srgbClr val="FF6600"/>
                </a:solidFill>
                <a:effectLst/>
                <a:latin typeface="Arial" pitchFamily="34" charset="0"/>
                <a:ea typeface="Times New Roman" pitchFamily="18" charset="0"/>
                <a:cs typeface="Courier New" pitchFamily="49" charset="0"/>
              </a:rPr>
              <a:t>One per family.    Must be completed prior to the student’s arrival and a copy of page 1-4 must be sent to the exchange student as a family profile per the </a:t>
            </a:r>
            <a:r>
              <a:rPr kumimoji="0" lang="en-US" sz="1000" b="0" i="0" u="none" strike="noStrike" cap="none" normalizeH="0" baseline="0" dirty="0" err="1" smtClean="0">
                <a:ln>
                  <a:noFill/>
                </a:ln>
                <a:solidFill>
                  <a:srgbClr val="FF6600"/>
                </a:solidFill>
                <a:effectLst/>
                <a:latin typeface="Arial" pitchFamily="34" charset="0"/>
                <a:ea typeface="Times New Roman" pitchFamily="18" charset="0"/>
                <a:cs typeface="Courier New" pitchFamily="49" charset="0"/>
              </a:rPr>
              <a:t>Dept</a:t>
            </a:r>
            <a:r>
              <a:rPr kumimoji="0" lang="en-US" sz="1000" b="0" i="0" u="none" strike="noStrike" cap="none" normalizeH="0" baseline="0" dirty="0" smtClean="0">
                <a:ln>
                  <a:noFill/>
                </a:ln>
                <a:solidFill>
                  <a:srgbClr val="FF6600"/>
                </a:solidFill>
                <a:effectLst/>
                <a:latin typeface="Arial" pitchFamily="34" charset="0"/>
                <a:ea typeface="Times New Roman" pitchFamily="18" charset="0"/>
                <a:cs typeface="Courier New" pitchFamily="49" charset="0"/>
              </a:rPr>
              <a:t> of State.</a:t>
            </a:r>
            <a:endParaRPr kumimoji="0" lang="en-US" sz="1200" b="1" i="1" u="none" strike="noStrike" cap="none" normalizeH="0" baseline="0" dirty="0" smtClean="0">
              <a:ln>
                <a:noFill/>
              </a:ln>
              <a:solidFill>
                <a:schemeClr val="tx1"/>
              </a:solidFill>
              <a:effectLst/>
              <a:latin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imes New Roman" pitchFamily="18" charset="0"/>
                <a:cs typeface="Courier New" pitchFamily="49" charset="0"/>
              </a:rPr>
              <a:t> </a:t>
            </a:r>
            <a:r>
              <a:rPr kumimoji="0" lang="en-US" sz="1100" b="1" i="1" u="none" strike="noStrike" cap="none" normalizeH="0" baseline="0" dirty="0" smtClean="0">
                <a:ln>
                  <a:noFill/>
                </a:ln>
                <a:solidFill>
                  <a:schemeClr val="tx1"/>
                </a:solidFill>
                <a:effectLst/>
                <a:latin typeface="Times New Roman" pitchFamily="18" charset="0"/>
                <a:cs typeface="Courier New" pitchFamily="49" charset="0"/>
              </a:rPr>
              <a:t>Student Name:________________________________    Rotary Club______________________________</a:t>
            </a:r>
            <a:endParaRPr kumimoji="0" lang="en-US" sz="1200" b="1" i="1" u="none" strike="noStrike" cap="none" normalizeH="0" baseline="0" dirty="0" smtClean="0">
              <a:ln>
                <a:noFill/>
              </a:ln>
              <a:solidFill>
                <a:schemeClr val="tx1"/>
              </a:solidFill>
              <a:effectLst/>
              <a:latin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Is this a single parent household?  (Y/N)___________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TextBox 15"/>
          <p:cNvSpPr txBox="1"/>
          <p:nvPr/>
        </p:nvSpPr>
        <p:spPr>
          <a:xfrm>
            <a:off x="3352800" y="685800"/>
            <a:ext cx="4191000" cy="369332"/>
          </a:xfrm>
          <a:prstGeom prst="rect">
            <a:avLst/>
          </a:prstGeom>
          <a:noFill/>
        </p:spPr>
        <p:txBody>
          <a:bodyPr wrap="square" rtlCol="0">
            <a:spAutoFit/>
          </a:bodyPr>
          <a:lstStyle/>
          <a:p>
            <a:r>
              <a:rPr lang="en-US" b="1" dirty="0" smtClean="0">
                <a:solidFill>
                  <a:srgbClr val="FF0000"/>
                </a:solidFill>
              </a:rPr>
              <a:t>Host Family Application</a:t>
            </a:r>
            <a:endParaRPr lang="en-US" b="1" dirty="0">
              <a:solidFill>
                <a:srgbClr val="FF0000"/>
              </a:solidFill>
            </a:endParaRPr>
          </a:p>
        </p:txBody>
      </p:sp>
    </p:spTree>
    <p:controls>
      <mc:AlternateContent xmlns:mc="http://schemas.openxmlformats.org/markup-compatibility/2006">
        <mc:Choice xmlns:v="urn:schemas-microsoft-com:vml" Requires="v">
          <p:control spid="22560"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1"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2"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3"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4"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5"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6"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7"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8"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69"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9390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27</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213</a:t>
            </a:r>
          </a:p>
          <a:p>
            <a:r>
              <a:rPr lang="en-US" b="1" dirty="0" smtClean="0">
                <a:solidFill>
                  <a:srgbClr val="FF0000"/>
                </a:solidFill>
              </a:rPr>
              <a:t>HF Audit 3</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44" name="Picture 12"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275" y="457200"/>
            <a:ext cx="1876425" cy="647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52800" y="685800"/>
            <a:ext cx="4191000" cy="369332"/>
          </a:xfrm>
          <a:prstGeom prst="rect">
            <a:avLst/>
          </a:prstGeom>
          <a:noFill/>
        </p:spPr>
        <p:txBody>
          <a:bodyPr wrap="square" rtlCol="0">
            <a:spAutoFit/>
          </a:bodyPr>
          <a:lstStyle/>
          <a:p>
            <a:r>
              <a:rPr lang="en-US" b="1" dirty="0" smtClean="0">
                <a:solidFill>
                  <a:srgbClr val="FF0000"/>
                </a:solidFill>
              </a:rPr>
              <a:t>Host Family Interview</a:t>
            </a:r>
            <a:endParaRPr lang="en-US" b="1" dirty="0">
              <a:solidFill>
                <a:srgbClr val="FF0000"/>
              </a:solidFill>
            </a:endParaRPr>
          </a:p>
        </p:txBody>
      </p:sp>
      <p:sp>
        <p:nvSpPr>
          <p:cNvPr id="12" name="Rectangle 11"/>
          <p:cNvSpPr/>
          <p:nvPr/>
        </p:nvSpPr>
        <p:spPr>
          <a:xfrm>
            <a:off x="533400" y="1720840"/>
            <a:ext cx="8077200" cy="1169551"/>
          </a:xfrm>
          <a:prstGeom prst="rect">
            <a:avLst/>
          </a:prstGeom>
        </p:spPr>
        <p:txBody>
          <a:bodyPr wrap="square">
            <a:spAutoFit/>
          </a:bodyPr>
          <a:lstStyle/>
          <a:p>
            <a:r>
              <a:rPr lang="en-US" sz="1400" b="1" dirty="0"/>
              <a:t>Hosting Club YEO must do a Host Family </a:t>
            </a:r>
            <a:r>
              <a:rPr lang="en-US" sz="1400" b="1" dirty="0">
                <a:solidFill>
                  <a:srgbClr val="FF0000"/>
                </a:solidFill>
              </a:rPr>
              <a:t>in-home</a:t>
            </a:r>
            <a:r>
              <a:rPr lang="en-US" sz="1400" b="1" dirty="0"/>
              <a:t> interview.  </a:t>
            </a:r>
            <a:r>
              <a:rPr lang="en-US" sz="1400" b="1" dirty="0">
                <a:solidFill>
                  <a:srgbClr val="FF0000"/>
                </a:solidFill>
              </a:rPr>
              <a:t>Each member of the family must be present </a:t>
            </a:r>
            <a:r>
              <a:rPr lang="en-US" sz="1400" b="1" dirty="0"/>
              <a:t>for the interview.      **</a:t>
            </a:r>
            <a:r>
              <a:rPr lang="en-US" sz="1400" b="1" dirty="0">
                <a:solidFill>
                  <a:srgbClr val="FF0000"/>
                </a:solidFill>
              </a:rPr>
              <a:t>Host Family must not </a:t>
            </a:r>
            <a:r>
              <a:rPr lang="en-US" sz="1400" b="1" dirty="0" smtClean="0">
                <a:solidFill>
                  <a:srgbClr val="FF0000"/>
                </a:solidFill>
              </a:rPr>
              <a:t> </a:t>
            </a:r>
            <a:r>
              <a:rPr lang="en-US" sz="1400" b="1" dirty="0">
                <a:solidFill>
                  <a:srgbClr val="FF0000"/>
                </a:solidFill>
              </a:rPr>
              <a:t>have access to an exchange student’s application or student’s contact information until the Host Family is approved.     </a:t>
            </a:r>
            <a:r>
              <a:rPr lang="en-US" sz="1400" b="1" dirty="0" smtClean="0"/>
              <a:t>An </a:t>
            </a:r>
            <a:r>
              <a:rPr lang="en-US" sz="1400" b="1" dirty="0"/>
              <a:t>inspection of the home is to be done at this time and </a:t>
            </a:r>
            <a:r>
              <a:rPr lang="en-US" sz="1400" b="1" dirty="0">
                <a:solidFill>
                  <a:srgbClr val="FF0000"/>
                </a:solidFill>
              </a:rPr>
              <a:t>photographs</a:t>
            </a:r>
            <a:r>
              <a:rPr lang="en-US" sz="1400" b="1" dirty="0"/>
              <a:t> of the following </a:t>
            </a:r>
            <a:r>
              <a:rPr lang="en-US" sz="1400" b="1" dirty="0">
                <a:solidFill>
                  <a:srgbClr val="FF0000"/>
                </a:solidFill>
              </a:rPr>
              <a:t>must </a:t>
            </a:r>
            <a:r>
              <a:rPr lang="en-US" sz="1400" b="1" dirty="0"/>
              <a:t>be documented:   exterior of home, kitchen, student’s bedroom, family and living areas</a:t>
            </a:r>
            <a:r>
              <a:rPr lang="en-US" sz="1400" dirty="0"/>
              <a:t>.</a:t>
            </a:r>
          </a:p>
        </p:txBody>
      </p:sp>
      <p:sp>
        <p:nvSpPr>
          <p:cNvPr id="13" name="Rectangle 12"/>
          <p:cNvSpPr/>
          <p:nvPr/>
        </p:nvSpPr>
        <p:spPr>
          <a:xfrm>
            <a:off x="533400" y="3048000"/>
            <a:ext cx="7858125" cy="2677656"/>
          </a:xfrm>
          <a:prstGeom prst="rect">
            <a:avLst/>
          </a:prstGeom>
        </p:spPr>
        <p:txBody>
          <a:bodyPr wrap="square">
            <a:spAutoFit/>
          </a:bodyPr>
          <a:lstStyle/>
          <a:p>
            <a:r>
              <a:rPr lang="en-US" sz="1400" b="1" dirty="0"/>
              <a:t>Host </a:t>
            </a:r>
            <a:r>
              <a:rPr lang="en-US" sz="1400" b="1" dirty="0" err="1"/>
              <a:t>Family:_______________________Interview</a:t>
            </a:r>
            <a:r>
              <a:rPr lang="en-US" sz="1400" b="1" dirty="0"/>
              <a:t> </a:t>
            </a:r>
            <a:r>
              <a:rPr lang="en-US" sz="1400" b="1" dirty="0" err="1"/>
              <a:t>Location____________________Date</a:t>
            </a:r>
            <a:r>
              <a:rPr lang="en-US" sz="1400" b="1" dirty="0"/>
              <a:t>________</a:t>
            </a:r>
            <a:endParaRPr lang="en-US" sz="1400" dirty="0"/>
          </a:p>
          <a:p>
            <a:r>
              <a:rPr lang="en-US" sz="1400" b="1" dirty="0"/>
              <a:t> </a:t>
            </a:r>
            <a:r>
              <a:rPr lang="en-US" sz="1400" b="1" dirty="0" smtClean="0"/>
              <a:t>Rotary </a:t>
            </a:r>
            <a:r>
              <a:rPr lang="en-US" sz="1400" b="1" dirty="0"/>
              <a:t>District__________  Rotary Club___________________________</a:t>
            </a:r>
            <a:endParaRPr lang="en-US" sz="1400" dirty="0"/>
          </a:p>
          <a:p>
            <a:r>
              <a:rPr lang="en-US" sz="1400" b="1" dirty="0"/>
              <a:t> </a:t>
            </a:r>
            <a:r>
              <a:rPr lang="en-US" sz="1400" b="1" dirty="0" smtClean="0"/>
              <a:t>Please </a:t>
            </a:r>
            <a:r>
              <a:rPr lang="en-US" sz="1400" b="1" dirty="0"/>
              <a:t>answer the following questions:</a:t>
            </a:r>
          </a:p>
          <a:p>
            <a:r>
              <a:rPr lang="en-US" sz="1400" dirty="0"/>
              <a:t> </a:t>
            </a:r>
            <a:r>
              <a:rPr lang="en-US" sz="1400" dirty="0" smtClean="0"/>
              <a:t> </a:t>
            </a:r>
            <a:r>
              <a:rPr lang="en-US" sz="1400" dirty="0"/>
              <a:t>Why are you interested in hosting an exchange student?_______________________________      ____________________________________________________________________________ </a:t>
            </a:r>
          </a:p>
          <a:p>
            <a:pPr lvl="0"/>
            <a:r>
              <a:rPr lang="en-US" sz="1400" dirty="0"/>
              <a:t>Are you interested in hosting:   a boy________   a girl________    either ___________</a:t>
            </a:r>
          </a:p>
          <a:p>
            <a:pPr lvl="0"/>
            <a:r>
              <a:rPr lang="en-US" sz="1400" dirty="0"/>
              <a:t>Would you prefer to host:    Fall_______ Winter_______ Spring________</a:t>
            </a:r>
          </a:p>
          <a:p>
            <a:pPr lvl="0"/>
            <a:r>
              <a:rPr lang="en-US" sz="1400" dirty="0"/>
              <a:t>Please indicate your feels about a student who smokes.________________________________</a:t>
            </a:r>
          </a:p>
          <a:p>
            <a:r>
              <a:rPr lang="en-US" sz="1400" dirty="0"/>
              <a:t> </a:t>
            </a:r>
            <a:r>
              <a:rPr lang="en-US" sz="1400" dirty="0" smtClean="0"/>
              <a:t>   Will </a:t>
            </a:r>
            <a:r>
              <a:rPr lang="en-US" sz="1400" dirty="0"/>
              <a:t>Receive ________   Will not Receive________   Prefer a non-smoker but will accept smoker_______</a:t>
            </a:r>
          </a:p>
          <a:p>
            <a:pPr lvl="0"/>
            <a:r>
              <a:rPr lang="en-US" sz="1400" dirty="0"/>
              <a:t>Has the family hosted Rotary or other students in the past?  Yes___   No___     If so, please describe other hosting experiences</a:t>
            </a:r>
            <a:r>
              <a:rPr lang="en-US" sz="1400" dirty="0" smtClean="0"/>
              <a:t>._____________________________________________________________________</a:t>
            </a:r>
            <a:endParaRPr lang="en-US" sz="1400" dirty="0"/>
          </a:p>
          <a:p>
            <a:pPr lvl="0"/>
            <a:r>
              <a:rPr lang="en-US" sz="1400" dirty="0"/>
              <a:t>Please list foreign language background, if any, for family members.______________________</a:t>
            </a:r>
          </a:p>
        </p:txBody>
      </p:sp>
    </p:spTree>
    <p:controls>
      <mc:AlternateContent xmlns:mc="http://schemas.openxmlformats.org/markup-compatibility/2006">
        <mc:Choice xmlns:v="urn:schemas-microsoft-com:vml" Requires="v">
          <p:control spid="23584"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5"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6"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7"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8"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9"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90"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91"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92"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93"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0311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28</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317</a:t>
            </a:r>
          </a:p>
          <a:p>
            <a:r>
              <a:rPr lang="en-US" b="1" dirty="0" smtClean="0">
                <a:solidFill>
                  <a:srgbClr val="FF0000"/>
                </a:solidFill>
              </a:rPr>
              <a:t>HF Audit 4</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44" name="Picture 12"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275" y="457200"/>
            <a:ext cx="1876425" cy="647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52800" y="685800"/>
            <a:ext cx="4191000" cy="369332"/>
          </a:xfrm>
          <a:prstGeom prst="rect">
            <a:avLst/>
          </a:prstGeom>
          <a:noFill/>
        </p:spPr>
        <p:txBody>
          <a:bodyPr wrap="square" rtlCol="0">
            <a:spAutoFit/>
          </a:bodyPr>
          <a:lstStyle/>
          <a:p>
            <a:r>
              <a:rPr lang="en-US" b="1" dirty="0" smtClean="0">
                <a:solidFill>
                  <a:srgbClr val="FF0000"/>
                </a:solidFill>
              </a:rPr>
              <a:t>Host Family Personal Information</a:t>
            </a:r>
            <a:endParaRPr lang="en-US" b="1" dirty="0">
              <a:solidFill>
                <a:srgbClr val="FF0000"/>
              </a:solidFill>
            </a:endParaRPr>
          </a:p>
        </p:txBody>
      </p:sp>
      <p:sp>
        <p:nvSpPr>
          <p:cNvPr id="3" name="Rectangle 2"/>
          <p:cNvSpPr/>
          <p:nvPr/>
        </p:nvSpPr>
        <p:spPr>
          <a:xfrm>
            <a:off x="571500" y="1401663"/>
            <a:ext cx="8001000" cy="4185761"/>
          </a:xfrm>
          <a:prstGeom prst="rect">
            <a:avLst/>
          </a:prstGeom>
        </p:spPr>
        <p:txBody>
          <a:bodyPr wrap="square">
            <a:spAutoFit/>
          </a:bodyPr>
          <a:lstStyle/>
          <a:p>
            <a:r>
              <a:rPr lang="en-US" sz="1400" b="1" dirty="0"/>
              <a:t>PERSONAL  INFORMATION – HOST FAMILY VOLUNTEER</a:t>
            </a:r>
            <a:endParaRPr lang="en-US" sz="1400" dirty="0"/>
          </a:p>
          <a:p>
            <a:r>
              <a:rPr lang="en-US" sz="1400" b="1" dirty="0"/>
              <a:t> </a:t>
            </a:r>
            <a:endParaRPr lang="en-US" sz="1400" dirty="0"/>
          </a:p>
          <a:p>
            <a:r>
              <a:rPr lang="en-US" sz="1400" dirty="0">
                <a:solidFill>
                  <a:srgbClr val="FF0000"/>
                </a:solidFill>
              </a:rPr>
              <a:t>Each member of the Host Family  18+ of age must complete this form</a:t>
            </a:r>
            <a:r>
              <a:rPr lang="en-US" sz="1400" dirty="0"/>
              <a:t>.</a:t>
            </a:r>
          </a:p>
          <a:p>
            <a:r>
              <a:rPr lang="en-US" sz="1400" dirty="0"/>
              <a:t>References can be the same for each family member.       Conduct the host family orientation after the host family has been fully vetted and accepted</a:t>
            </a:r>
          </a:p>
          <a:p>
            <a:r>
              <a:rPr lang="en-US" sz="1400" b="1" dirty="0"/>
              <a:t> </a:t>
            </a:r>
            <a:endParaRPr lang="en-US" sz="1400" dirty="0"/>
          </a:p>
          <a:p>
            <a:r>
              <a:rPr lang="en-US" sz="1400" b="1" dirty="0"/>
              <a:t>Volunteer Name:</a:t>
            </a:r>
            <a:r>
              <a:rPr lang="en-US" sz="1400" dirty="0"/>
              <a:t>  ____________________________________________________________________</a:t>
            </a:r>
          </a:p>
          <a:p>
            <a:r>
              <a:rPr lang="en-US" sz="1400" dirty="0"/>
              <a:t>City/State/Zip: _______________________________________________________________________</a:t>
            </a:r>
          </a:p>
          <a:p>
            <a:r>
              <a:rPr lang="en-US" sz="1400" dirty="0"/>
              <a:t>____________________________________________________________________________________</a:t>
            </a:r>
          </a:p>
          <a:p>
            <a:r>
              <a:rPr lang="en-US" sz="1400" dirty="0"/>
              <a:t>Home Telephone:  _______________________________  Cell Tel:_____________________________</a:t>
            </a:r>
          </a:p>
          <a:p>
            <a:r>
              <a:rPr lang="en-US" sz="1400" dirty="0"/>
              <a:t>Email: _____________________________________________________________________________</a:t>
            </a:r>
          </a:p>
          <a:p>
            <a:r>
              <a:rPr lang="en-US" sz="1400" dirty="0"/>
              <a:t>Name of Rotary Club</a:t>
            </a:r>
            <a:r>
              <a:rPr lang="en-US" sz="1400" b="1" i="1" dirty="0"/>
              <a:t> </a:t>
            </a:r>
            <a:r>
              <a:rPr lang="en-US" sz="1400" dirty="0"/>
              <a:t>______________________________________   District    __________________</a:t>
            </a:r>
          </a:p>
          <a:p>
            <a:r>
              <a:rPr lang="en-US" sz="1400" dirty="0"/>
              <a:t> </a:t>
            </a:r>
            <a:r>
              <a:rPr lang="en-US" sz="1400" b="1" dirty="0" smtClean="0"/>
              <a:t>PERSONAL </a:t>
            </a:r>
            <a:r>
              <a:rPr lang="en-US" sz="1400" b="1" dirty="0"/>
              <a:t>REFERENCES </a:t>
            </a:r>
            <a:r>
              <a:rPr lang="en-US" sz="1400" dirty="0"/>
              <a:t>(not relatives and not more than one former or current Rotarian)   </a:t>
            </a:r>
          </a:p>
          <a:p>
            <a:r>
              <a:rPr lang="en-US" sz="1400" dirty="0"/>
              <a:t>**Must verify, at least 2 references.</a:t>
            </a:r>
          </a:p>
          <a:p>
            <a:r>
              <a:rPr lang="en-US" sz="1400" dirty="0"/>
              <a:t> </a:t>
            </a:r>
          </a:p>
          <a:p>
            <a:r>
              <a:rPr lang="en-US" sz="1400" dirty="0"/>
              <a:t>1.	Name: ______________________________________________________________________________</a:t>
            </a:r>
          </a:p>
          <a:p>
            <a:r>
              <a:rPr lang="en-US" sz="1400" dirty="0"/>
              <a:t>Address/City/State/Zip:  ________________________________________________________________</a:t>
            </a:r>
          </a:p>
          <a:p>
            <a:r>
              <a:rPr lang="en-US" sz="1400" dirty="0"/>
              <a:t>Telephone:  ______________email:_______________________ Relationship: ____________________</a:t>
            </a:r>
          </a:p>
        </p:txBody>
      </p:sp>
    </p:spTree>
    <p:controls>
      <mc:AlternateContent xmlns:mc="http://schemas.openxmlformats.org/markup-compatibility/2006">
        <mc:Choice xmlns:v="urn:schemas-microsoft-com:vml" Requires="v">
          <p:control spid="24608"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09"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0"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1"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2"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3"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4"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5"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6"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617"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97337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29</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209</a:t>
            </a:r>
          </a:p>
          <a:p>
            <a:r>
              <a:rPr lang="en-US" b="1" dirty="0" smtClean="0">
                <a:solidFill>
                  <a:srgbClr val="FF0000"/>
                </a:solidFill>
              </a:rPr>
              <a:t>HF Audit 5</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44" name="Picture 12" descr="ESSEX_Logo_PC_2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275" y="457200"/>
            <a:ext cx="1876425" cy="647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52800" y="685800"/>
            <a:ext cx="4191000" cy="369332"/>
          </a:xfrm>
          <a:prstGeom prst="rect">
            <a:avLst/>
          </a:prstGeom>
          <a:noFill/>
        </p:spPr>
        <p:txBody>
          <a:bodyPr wrap="square" rtlCol="0">
            <a:spAutoFit/>
          </a:bodyPr>
          <a:lstStyle/>
          <a:p>
            <a:r>
              <a:rPr lang="en-US" b="1" dirty="0" smtClean="0">
                <a:solidFill>
                  <a:srgbClr val="FF0000"/>
                </a:solidFill>
              </a:rPr>
              <a:t>Host </a:t>
            </a:r>
            <a:r>
              <a:rPr lang="en-US" b="1" smtClean="0">
                <a:solidFill>
                  <a:srgbClr val="FF0000"/>
                </a:solidFill>
              </a:rPr>
              <a:t>Family Reference </a:t>
            </a:r>
            <a:r>
              <a:rPr lang="en-US" b="1" dirty="0" smtClean="0">
                <a:solidFill>
                  <a:srgbClr val="FF0000"/>
                </a:solidFill>
              </a:rPr>
              <a:t>Form</a:t>
            </a:r>
            <a:endParaRPr lang="en-US" b="1" dirty="0">
              <a:solidFill>
                <a:srgbClr val="FF0000"/>
              </a:solidFill>
            </a:endParaRPr>
          </a:p>
        </p:txBody>
      </p:sp>
      <p:sp>
        <p:nvSpPr>
          <p:cNvPr id="12" name="Rectangle 13"/>
          <p:cNvSpPr>
            <a:spLocks noChangeArrowheads="1"/>
          </p:cNvSpPr>
          <p:nvPr/>
        </p:nvSpPr>
        <p:spPr bwMode="auto">
          <a:xfrm>
            <a:off x="476250"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HOST FAMILY REFERENCE FORM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Host Family Name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___________________________________________________________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a:rPr>
              <a:t>ROTARY CLUB 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 Box 12"/>
          <p:cNvSpPr txBox="1">
            <a:spLocks noChangeArrowheads="1"/>
          </p:cNvSpPr>
          <p:nvPr/>
        </p:nvSpPr>
        <p:spPr bwMode="auto">
          <a:xfrm>
            <a:off x="1257300" y="2681396"/>
            <a:ext cx="6286500" cy="922338"/>
          </a:xfrm>
          <a:prstGeom prst="rect">
            <a:avLst/>
          </a:prstGeom>
          <a:solidFill>
            <a:srgbClr val="FFFFFF"/>
          </a:solidFill>
          <a:ln w="2857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a:ea typeface="Times New Roman" pitchFamily="18" charset="0"/>
                <a:cs typeface="Times New Roman" pitchFamily="18" charset="0"/>
              </a:rPr>
              <a:t>Please fill out this form as honestly and completely as possible.</a:t>
            </a:r>
            <a:endParaRPr kumimoji="0" lang="en-US" sz="1200" b="1" i="1" u="none" strike="noStrike" cap="none" normalizeH="0" baseline="0" dirty="0" smtClean="0">
              <a:ln>
                <a:noFill/>
              </a:ln>
              <a:solidFill>
                <a:schemeClr val="tx1"/>
              </a:solidFill>
              <a:effectLst/>
              <a:latin typeface="Time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a:rPr>
              <a:t>All answers will be kept strictly confidential</a:t>
            </a:r>
            <a:endParaRPr kumimoji="0" lang="en-US" sz="1200" b="1" i="1" u="none" strike="noStrike" cap="none" normalizeH="0" baseline="0" dirty="0" smtClean="0">
              <a:ln>
                <a:noFill/>
              </a:ln>
              <a:solidFill>
                <a:schemeClr val="tx1"/>
              </a:solidFill>
              <a:effectLst/>
              <a:latin typeface="Time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a:ea typeface="Times New Roman" pitchFamily="18" charset="0"/>
                <a:cs typeface="Times New Roman" pitchFamily="18" charset="0"/>
              </a:rPr>
              <a:t>RETURN THIS FORM TO THE HOST ROTARY CLUB</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a:ea typeface="Times New Roman" pitchFamily="18" charset="0"/>
                <a:cs typeface="Times New Roman" pitchFamily="18" charset="0"/>
              </a:rPr>
              <a:t>This form is to be retained with the host district records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7" name="Rectangle 16"/>
          <p:cNvSpPr/>
          <p:nvPr/>
        </p:nvSpPr>
        <p:spPr>
          <a:xfrm>
            <a:off x="533400" y="3740041"/>
            <a:ext cx="7391400" cy="2031325"/>
          </a:xfrm>
          <a:prstGeom prst="rect">
            <a:avLst/>
          </a:prstGeom>
        </p:spPr>
        <p:txBody>
          <a:bodyPr wrap="square">
            <a:spAutoFit/>
          </a:bodyPr>
          <a:lstStyle/>
          <a:p>
            <a:r>
              <a:rPr lang="en-US" sz="1400" dirty="0"/>
              <a:t>1. How long have you known this family? (approximately)    ________________Years</a:t>
            </a:r>
          </a:p>
          <a:p>
            <a:r>
              <a:rPr lang="en-US" sz="1400" dirty="0" smtClean="0"/>
              <a:t>2</a:t>
            </a:r>
            <a:r>
              <a:rPr lang="en-US" sz="1400" dirty="0"/>
              <a:t>. In what capacity do you know </a:t>
            </a:r>
            <a:r>
              <a:rPr lang="en-US" sz="1400" dirty="0" smtClean="0"/>
              <a:t>this family?_____________________________________________</a:t>
            </a:r>
          </a:p>
          <a:p>
            <a:r>
              <a:rPr lang="en-US" sz="1400" dirty="0"/>
              <a:t>3</a:t>
            </a:r>
            <a:r>
              <a:rPr lang="en-US" sz="1400" dirty="0" smtClean="0"/>
              <a:t>. </a:t>
            </a:r>
            <a:r>
              <a:rPr lang="en-US" sz="1400" dirty="0"/>
              <a:t>Have you visited this family in their home? ______ </a:t>
            </a:r>
            <a:r>
              <a:rPr lang="en-US" sz="1400" dirty="0" smtClean="0"/>
              <a:t>How often?_________________________</a:t>
            </a:r>
            <a:endParaRPr lang="en-US" sz="1400" dirty="0"/>
          </a:p>
          <a:p>
            <a:r>
              <a:rPr lang="en-US" sz="1400" dirty="0" smtClean="0"/>
              <a:t>4</a:t>
            </a:r>
            <a:r>
              <a:rPr lang="en-US" sz="1400" dirty="0"/>
              <a:t>. Is the home reasonably clean and well-kept?______ Comments</a:t>
            </a:r>
            <a:r>
              <a:rPr lang="en-US" sz="1400" dirty="0" smtClean="0"/>
              <a:t>________________________________________________________________________</a:t>
            </a:r>
            <a:endParaRPr lang="en-US" sz="1400" dirty="0"/>
          </a:p>
          <a:p>
            <a:r>
              <a:rPr lang="en-US" sz="1400" dirty="0" smtClean="0"/>
              <a:t>_________________________________________________________________________________ </a:t>
            </a:r>
            <a:endParaRPr lang="en-US" sz="1400" dirty="0"/>
          </a:p>
          <a:p>
            <a:r>
              <a:rPr lang="en-US" sz="1400" dirty="0"/>
              <a:t>5. Is this family able to incur the additional cost of hosting an exchange student?   </a:t>
            </a:r>
            <a:r>
              <a:rPr lang="en-US" sz="1400" dirty="0" smtClean="0"/>
              <a:t>______________</a:t>
            </a:r>
            <a:endParaRPr lang="en-US" sz="1400" dirty="0"/>
          </a:p>
          <a:p>
            <a:r>
              <a:rPr lang="en-US" sz="1400" dirty="0"/>
              <a:t>Comments</a:t>
            </a:r>
            <a:r>
              <a:rPr lang="en-US" sz="1400" dirty="0" smtClean="0"/>
              <a:t>________________________________________________________________________</a:t>
            </a:r>
            <a:endParaRPr lang="en-US" sz="1400" dirty="0"/>
          </a:p>
          <a:p>
            <a:r>
              <a:rPr lang="en-US" sz="1400" dirty="0" smtClean="0"/>
              <a:t>_________________________________________________________________________________</a:t>
            </a:r>
            <a:endParaRPr lang="en-US" sz="1400" dirty="0"/>
          </a:p>
        </p:txBody>
      </p:sp>
    </p:spTree>
    <p:controls>
      <mc:AlternateContent xmlns:mc="http://schemas.openxmlformats.org/markup-compatibility/2006">
        <mc:Choice xmlns:v="urn:schemas-microsoft-com:vml" Requires="v">
          <p:control spid="25632"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3"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4"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5"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6"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7"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8"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39"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40"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41"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7501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lstStyle/>
          <a:p>
            <a:r>
              <a:rPr lang="en-US" dirty="0" err="1" smtClean="0">
                <a:solidFill>
                  <a:srgbClr val="FF0000"/>
                </a:solidFill>
              </a:rPr>
              <a:t>DoS</a:t>
            </a:r>
            <a:r>
              <a:rPr lang="en-US" dirty="0" smtClean="0">
                <a:solidFill>
                  <a:srgbClr val="FF0000"/>
                </a:solidFill>
              </a:rPr>
              <a:t> Annual Testing</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a:t>
            </a:fld>
            <a:endParaRPr lang="en-US"/>
          </a:p>
        </p:txBody>
      </p:sp>
      <p:pic>
        <p:nvPicPr>
          <p:cNvPr id="3074" name="Picture 2" descr="C:\Documents and Settings\Dan Bronson\Desktop\KE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457325" cy="145732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004888" y="1981200"/>
            <a:ext cx="7300912" cy="9144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600" dirty="0" smtClean="0"/>
              <a:t>All Rotarians who are YEOs, counselors, youth protection officers, district committee</a:t>
            </a:r>
          </a:p>
          <a:p>
            <a:endParaRPr lang="en-US" dirty="0" smtClean="0"/>
          </a:p>
          <a:p>
            <a:endParaRPr lang="en-US" dirty="0"/>
          </a:p>
        </p:txBody>
      </p:sp>
      <p:sp>
        <p:nvSpPr>
          <p:cNvPr id="10" name="Subtitle 2"/>
          <p:cNvSpPr txBox="1">
            <a:spLocks/>
          </p:cNvSpPr>
          <p:nvPr/>
        </p:nvSpPr>
        <p:spPr>
          <a:xfrm>
            <a:off x="1438275" y="6400800"/>
            <a:ext cx="64008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1" name="Subtitle 2"/>
          <p:cNvSpPr txBox="1">
            <a:spLocks/>
          </p:cNvSpPr>
          <p:nvPr/>
        </p:nvSpPr>
        <p:spPr>
          <a:xfrm>
            <a:off x="1400174" y="3829050"/>
            <a:ext cx="6810375"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900" b="1" dirty="0" smtClean="0">
                <a:solidFill>
                  <a:srgbClr val="FF0000"/>
                </a:solidFill>
              </a:rPr>
              <a:t>BEFORE</a:t>
            </a:r>
            <a:r>
              <a:rPr lang="en-US" sz="2900" dirty="0" smtClean="0"/>
              <a:t> interacting with students or seeing student/host family documentation</a:t>
            </a:r>
          </a:p>
          <a:p>
            <a:pPr algn="l"/>
            <a:endParaRPr lang="en-US" sz="2900" dirty="0"/>
          </a:p>
        </p:txBody>
      </p:sp>
      <p:sp>
        <p:nvSpPr>
          <p:cNvPr id="12" name="Subtitle 2"/>
          <p:cNvSpPr txBox="1">
            <a:spLocks/>
          </p:cNvSpPr>
          <p:nvPr/>
        </p:nvSpPr>
        <p:spPr>
          <a:xfrm>
            <a:off x="1014413" y="2895600"/>
            <a:ext cx="7391400" cy="914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dirty="0" smtClean="0"/>
              <a:t>Tutorial and test available on line after receiving username and password </a:t>
            </a:r>
          </a:p>
          <a:p>
            <a:endParaRPr lang="en-US" dirty="0" smtClean="0"/>
          </a:p>
          <a:p>
            <a:endParaRPr lang="en-US" dirty="0"/>
          </a:p>
          <a:p>
            <a:endParaRPr lang="en-US" dirty="0" smtClean="0"/>
          </a:p>
          <a:p>
            <a:endParaRPr lang="en-US" dirty="0"/>
          </a:p>
        </p:txBody>
      </p:sp>
      <p:sp>
        <p:nvSpPr>
          <p:cNvPr id="13" name="Subtitle 2"/>
          <p:cNvSpPr txBox="1">
            <a:spLocks/>
          </p:cNvSpPr>
          <p:nvPr/>
        </p:nvSpPr>
        <p:spPr>
          <a:xfrm>
            <a:off x="957263" y="4876800"/>
            <a:ext cx="6586538"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smtClean="0"/>
              <a:t>If you need the test, you need a CBC</a:t>
            </a:r>
          </a:p>
          <a:p>
            <a:endParaRPr lang="en-US" sz="2800" dirty="0"/>
          </a:p>
          <a:p>
            <a:endParaRPr lang="en-US" sz="2800" dirty="0" smtClean="0"/>
          </a:p>
          <a:p>
            <a:endParaRPr lang="en-US" sz="2800" dirty="0"/>
          </a:p>
        </p:txBody>
      </p:sp>
      <p:sp>
        <p:nvSpPr>
          <p:cNvPr id="14" name="Subtitle 2"/>
          <p:cNvSpPr txBox="1">
            <a:spLocks/>
          </p:cNvSpPr>
          <p:nvPr/>
        </p:nvSpPr>
        <p:spPr>
          <a:xfrm>
            <a:off x="1476376" y="6858000"/>
            <a:ext cx="6105525" cy="4572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100" dirty="0" smtClean="0"/>
              <a:t>If you need the test, you need a CBC</a:t>
            </a:r>
          </a:p>
          <a:p>
            <a:endParaRPr lang="en-US" dirty="0"/>
          </a:p>
          <a:p>
            <a:endParaRPr lang="en-US" dirty="0" smtClean="0"/>
          </a:p>
          <a:p>
            <a:endParaRPr lang="en-US" dirty="0"/>
          </a:p>
        </p:txBody>
      </p:sp>
      <p:sp>
        <p:nvSpPr>
          <p:cNvPr id="15" name="Subtitle 2"/>
          <p:cNvSpPr txBox="1">
            <a:spLocks/>
          </p:cNvSpPr>
          <p:nvPr/>
        </p:nvSpPr>
        <p:spPr>
          <a:xfrm>
            <a:off x="957263" y="5410200"/>
            <a:ext cx="8186738"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smtClean="0"/>
              <a:t>If you are a counselor/YEO and need a CBC, you need the test</a:t>
            </a:r>
          </a:p>
          <a:p>
            <a:endParaRPr lang="en-US" sz="2800" dirty="0"/>
          </a:p>
          <a:p>
            <a:endParaRPr lang="en-US" sz="2800" dirty="0"/>
          </a:p>
        </p:txBody>
      </p:sp>
    </p:spTree>
    <p:extLst>
      <p:ext uri="{BB962C8B-B14F-4D97-AF65-F5344CB8AC3E}">
        <p14:creationId xmlns:p14="http://schemas.microsoft.com/office/powerpoint/2010/main" val="3376024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30</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HF 201</a:t>
            </a:r>
          </a:p>
          <a:p>
            <a:r>
              <a:rPr lang="en-US" b="1" dirty="0" smtClean="0">
                <a:solidFill>
                  <a:srgbClr val="FF0000"/>
                </a:solidFill>
              </a:rPr>
              <a:t>HF Audit 2</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91078251"/>
              </p:ext>
            </p:extLst>
          </p:nvPr>
        </p:nvGraphicFramePr>
        <p:xfrm>
          <a:off x="1447800" y="995835"/>
          <a:ext cx="7259551" cy="5273792"/>
        </p:xfrm>
        <a:graphic>
          <a:graphicData uri="http://schemas.openxmlformats.org/drawingml/2006/table">
            <a:tbl>
              <a:tblPr>
                <a:tableStyleId>{5C22544A-7EE6-4342-B048-85BDC9FD1C3A}</a:tableStyleId>
              </a:tblPr>
              <a:tblGrid>
                <a:gridCol w="4993313"/>
                <a:gridCol w="1107249"/>
                <a:gridCol w="1158989"/>
              </a:tblGrid>
              <a:tr h="223737">
                <a:tc>
                  <a:txBody>
                    <a:bodyPr/>
                    <a:lstStyle/>
                    <a:p>
                      <a:pPr algn="l" fontAlgn="b"/>
                      <a:r>
                        <a:rPr lang="en-US" sz="1200" u="none" strike="noStrike" dirty="0">
                          <a:effectLst/>
                        </a:rPr>
                        <a:t>Student:                                                           Host Family:</a:t>
                      </a:r>
                      <a:endParaRPr lang="en-US" sz="1200" b="0" i="0" u="none" strike="noStrike" dirty="0">
                        <a:effectLst/>
                        <a:latin typeface="Arial"/>
                      </a:endParaRPr>
                    </a:p>
                  </a:txBody>
                  <a:tcPr marL="7745" marR="7745" marT="7745" marB="0" anchor="b"/>
                </a:tc>
                <a:tc>
                  <a:txBody>
                    <a:bodyPr/>
                    <a:lstStyle/>
                    <a:p>
                      <a:pPr algn="ctr" fontAlgn="b"/>
                      <a:endParaRPr lang="en-US" sz="1500" b="0" i="0" u="none" strike="noStrike" dirty="0">
                        <a:effectLst/>
                        <a:latin typeface="Arial"/>
                      </a:endParaRPr>
                    </a:p>
                  </a:txBody>
                  <a:tcPr marL="7745" marR="7745" marT="7745" marB="0" anchor="b"/>
                </a:tc>
                <a:tc>
                  <a:txBody>
                    <a:bodyPr/>
                    <a:lstStyle/>
                    <a:p>
                      <a:pPr algn="l" fontAlgn="b"/>
                      <a:endParaRPr lang="en-US" sz="1100" b="0" i="0" u="none" strike="noStrike" dirty="0">
                        <a:effectLst/>
                        <a:latin typeface="Arial"/>
                      </a:endParaRPr>
                    </a:p>
                  </a:txBody>
                  <a:tcPr marL="7745" marR="7745" marT="7745" marB="0" anchor="b"/>
                </a:tc>
              </a:tr>
              <a:tr h="180456">
                <a:tc>
                  <a:txBody>
                    <a:bodyPr/>
                    <a:lstStyle/>
                    <a:p>
                      <a:pPr algn="l" fontAlgn="b"/>
                      <a:endParaRPr lang="en-US" sz="1200" b="0" i="0" u="none" strike="noStrike" dirty="0">
                        <a:effectLst/>
                        <a:latin typeface="Arial"/>
                      </a:endParaRPr>
                    </a:p>
                  </a:txBody>
                  <a:tcPr marL="7745" marR="7745" marT="7745" marB="0" anchor="b"/>
                </a:tc>
                <a:tc rowSpan="2">
                  <a:txBody>
                    <a:bodyPr/>
                    <a:lstStyle/>
                    <a:p>
                      <a:pPr algn="ctr" fontAlgn="auto"/>
                      <a:r>
                        <a:rPr lang="en-US" sz="1200" u="none" strike="noStrike" dirty="0">
                          <a:effectLst/>
                        </a:rPr>
                        <a:t>Date</a:t>
                      </a:r>
                      <a:endParaRPr lang="en-US" sz="1200" b="1" i="1" u="none" strike="noStrike" dirty="0">
                        <a:effectLst/>
                        <a:latin typeface="Arial"/>
                      </a:endParaRPr>
                    </a:p>
                  </a:txBody>
                  <a:tcPr marL="7745" marR="7745" marT="7745" marB="0" anchor="b"/>
                </a:tc>
                <a:tc>
                  <a:txBody>
                    <a:bodyPr/>
                    <a:lstStyle/>
                    <a:p>
                      <a:pPr algn="ctr" fontAlgn="b"/>
                      <a:r>
                        <a:rPr lang="en-US" sz="1200" u="none" strike="noStrike" dirty="0">
                          <a:effectLst/>
                        </a:rPr>
                        <a:t>Rotarian</a:t>
                      </a:r>
                      <a:endParaRPr lang="en-US" sz="1200" b="1" i="1" u="none" strike="noStrike" dirty="0">
                        <a:effectLst/>
                        <a:latin typeface="Arial"/>
                      </a:endParaRPr>
                    </a:p>
                  </a:txBody>
                  <a:tcPr marL="7745" marR="7745" marT="7745" marB="0" anchor="b"/>
                </a:tc>
              </a:tr>
              <a:tr h="180456">
                <a:tc>
                  <a:txBody>
                    <a:bodyPr/>
                    <a:lstStyle/>
                    <a:p>
                      <a:pPr algn="l" fontAlgn="b"/>
                      <a:endParaRPr lang="en-US" sz="1200" b="0" i="0" u="none" strike="noStrike">
                        <a:effectLst/>
                        <a:latin typeface="Arial"/>
                      </a:endParaRPr>
                    </a:p>
                  </a:txBody>
                  <a:tcPr marL="7745" marR="7745" marT="7745" marB="0" anchor="b"/>
                </a:tc>
                <a:tc vMerge="1">
                  <a:txBody>
                    <a:bodyPr/>
                    <a:lstStyle/>
                    <a:p>
                      <a:endParaRPr lang="en-US"/>
                    </a:p>
                  </a:txBody>
                  <a:tcPr/>
                </a:tc>
                <a:tc>
                  <a:txBody>
                    <a:bodyPr/>
                    <a:lstStyle/>
                    <a:p>
                      <a:pPr algn="ctr" fontAlgn="b"/>
                      <a:r>
                        <a:rPr lang="en-US" sz="1200" u="none" strike="noStrike" dirty="0">
                          <a:effectLst/>
                        </a:rPr>
                        <a:t>Initials</a:t>
                      </a:r>
                      <a:endParaRPr lang="en-US" sz="1200" b="1" i="1" u="none" strike="noStrike" dirty="0">
                        <a:effectLst/>
                        <a:latin typeface="Arial"/>
                      </a:endParaRPr>
                    </a:p>
                  </a:txBody>
                  <a:tcPr marL="7745" marR="7745" marT="7745" marB="0" anchor="b"/>
                </a:tc>
              </a:tr>
              <a:tr h="180456">
                <a:tc>
                  <a:txBody>
                    <a:bodyPr/>
                    <a:lstStyle/>
                    <a:p>
                      <a:pPr algn="l" fontAlgn="ctr"/>
                      <a:r>
                        <a:rPr lang="en-US" sz="1200" u="none" strike="noStrike" dirty="0">
                          <a:effectLst/>
                        </a:rPr>
                        <a:t>Application form completed</a:t>
                      </a:r>
                      <a:endParaRPr lang="en-US" sz="1200" b="0" i="0" u="none" strike="noStrike" dirty="0">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a:effectLst/>
                        </a:rPr>
                        <a:t> </a:t>
                      </a:r>
                      <a:endParaRPr lang="en-US" sz="800" b="0" i="0" u="none" strike="noStrike">
                        <a:effectLst/>
                        <a:latin typeface="Arial"/>
                      </a:endParaRPr>
                    </a:p>
                  </a:txBody>
                  <a:tcPr marL="7745" marR="7745" marT="7745" marB="0" anchor="b"/>
                </a:tc>
              </a:tr>
              <a:tr h="180456">
                <a:tc>
                  <a:txBody>
                    <a:bodyPr/>
                    <a:lstStyle/>
                    <a:p>
                      <a:pPr algn="l" fontAlgn="ctr"/>
                      <a:r>
                        <a:rPr lang="en-US" sz="1200" u="none" strike="noStrike" dirty="0">
                          <a:effectLst/>
                        </a:rPr>
                        <a:t>In-home interview completed</a:t>
                      </a:r>
                      <a:endParaRPr lang="en-US" sz="1200" b="0" i="0" u="none" strike="noStrike" dirty="0">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a:effectLst/>
                        </a:rPr>
                        <a:t> </a:t>
                      </a:r>
                      <a:endParaRPr lang="en-US" sz="800" b="0" i="0" u="none" strike="noStrike">
                        <a:effectLst/>
                        <a:latin typeface="Arial"/>
                      </a:endParaRPr>
                    </a:p>
                  </a:txBody>
                  <a:tcPr marL="7745" marR="7745" marT="7745" marB="0" anchor="b"/>
                </a:tc>
              </a:tr>
              <a:tr h="353579">
                <a:tc>
                  <a:txBody>
                    <a:bodyPr/>
                    <a:lstStyle/>
                    <a:p>
                      <a:pPr algn="l" fontAlgn="ctr"/>
                      <a:r>
                        <a:rPr lang="en-US" sz="1200" u="none" strike="noStrike" dirty="0">
                          <a:effectLst/>
                        </a:rPr>
                        <a:t>Photographs of the following:  exterior of home, kitchen, student's bedroom, student's bathroom and living area</a:t>
                      </a:r>
                      <a:endParaRPr lang="en-US" sz="1200" b="0" i="0" u="none" strike="noStrike" dirty="0">
                        <a:effectLst/>
                        <a:latin typeface="Arial"/>
                      </a:endParaRPr>
                    </a:p>
                  </a:txBody>
                  <a:tcPr marL="7745" marR="7745" marT="7745" marB="0" anchor="ctr"/>
                </a:tc>
                <a:tc>
                  <a:txBody>
                    <a:bodyPr/>
                    <a:lstStyle/>
                    <a:p>
                      <a:pPr algn="l" fontAlgn="ctr"/>
                      <a:r>
                        <a:rPr lang="en-US" sz="800" u="none" strike="noStrike" dirty="0">
                          <a:effectLst/>
                        </a:rPr>
                        <a:t> </a:t>
                      </a:r>
                      <a:endParaRPr lang="en-US" sz="800" b="1" i="0" u="none" strike="noStrike" dirty="0">
                        <a:effectLst/>
                        <a:latin typeface="Arial"/>
                      </a:endParaRPr>
                    </a:p>
                  </a:txBody>
                  <a:tcPr marL="7745" marR="7745" marT="7745" marB="0" anchor="ctr"/>
                </a:tc>
                <a:tc>
                  <a:txBody>
                    <a:bodyPr/>
                    <a:lstStyle/>
                    <a:p>
                      <a:pPr algn="l" fontAlgn="b"/>
                      <a:r>
                        <a:rPr lang="en-US" sz="800" u="none" strike="noStrike">
                          <a:effectLst/>
                        </a:rPr>
                        <a:t> </a:t>
                      </a:r>
                      <a:endParaRPr lang="en-US" sz="800" b="0" i="0" u="none" strike="noStrike">
                        <a:effectLst/>
                        <a:latin typeface="Arial"/>
                      </a:endParaRPr>
                    </a:p>
                  </a:txBody>
                  <a:tcPr marL="7745" marR="7745" marT="7745" marB="0" anchor="b"/>
                </a:tc>
              </a:tr>
              <a:tr h="180456">
                <a:tc>
                  <a:txBody>
                    <a:bodyPr/>
                    <a:lstStyle/>
                    <a:p>
                      <a:pPr algn="l" fontAlgn="ctr"/>
                      <a:r>
                        <a:rPr lang="en-US" sz="1200" u="none" strike="noStrike">
                          <a:effectLst/>
                        </a:rPr>
                        <a:t>Background checks completed:</a:t>
                      </a:r>
                      <a:endParaRPr lang="en-US" sz="1200" b="0" i="0" u="none" strike="noStrike">
                        <a:effectLst/>
                        <a:latin typeface="Arial"/>
                      </a:endParaRPr>
                    </a:p>
                  </a:txBody>
                  <a:tcPr marL="7745" marR="7745" marT="7745" marB="0" anchor="ctr"/>
                </a:tc>
                <a:tc>
                  <a:txBody>
                    <a:bodyPr/>
                    <a:lstStyle/>
                    <a:p>
                      <a:pPr algn="l" fontAlgn="ctr"/>
                      <a:r>
                        <a:rPr lang="en-US" sz="800" u="none" strike="noStrike" dirty="0">
                          <a:effectLst/>
                        </a:rPr>
                        <a:t> </a:t>
                      </a:r>
                      <a:endParaRPr lang="en-US" sz="800" b="1" i="0" u="none" strike="noStrike" dirty="0">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180456">
                <a:tc>
                  <a:txBody>
                    <a:bodyPr/>
                    <a:lstStyle/>
                    <a:p>
                      <a:pPr algn="l" fontAlgn="ctr"/>
                      <a:r>
                        <a:rPr lang="en-US" sz="1200" u="none" strike="noStrike">
                          <a:effectLst/>
                        </a:rPr>
                        <a:t>Two references verified</a:t>
                      </a:r>
                      <a:endParaRPr lang="en-US" sz="1200" b="0" i="0" u="none" strike="noStrike">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180456">
                <a:tc>
                  <a:txBody>
                    <a:bodyPr/>
                    <a:lstStyle/>
                    <a:p>
                      <a:pPr algn="l" fontAlgn="ctr"/>
                      <a:r>
                        <a:rPr lang="en-US" sz="1200" u="none" strike="noStrike">
                          <a:effectLst/>
                        </a:rPr>
                        <a:t>Abuse policy discussed</a:t>
                      </a:r>
                      <a:endParaRPr lang="en-US" sz="1200" b="0" i="0" u="none" strike="noStrike">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180456">
                <a:tc>
                  <a:txBody>
                    <a:bodyPr/>
                    <a:lstStyle/>
                    <a:p>
                      <a:pPr algn="l" fontAlgn="ctr"/>
                      <a:r>
                        <a:rPr lang="en-US" sz="1200" u="none" strike="noStrike">
                          <a:effectLst/>
                        </a:rPr>
                        <a:t>Orientation on program completed</a:t>
                      </a:r>
                      <a:endParaRPr lang="en-US" sz="1200" b="0" i="0" u="none" strike="noStrike">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180456">
                <a:tc>
                  <a:txBody>
                    <a:bodyPr/>
                    <a:lstStyle/>
                    <a:p>
                      <a:pPr algn="l" fontAlgn="ctr"/>
                      <a:r>
                        <a:rPr lang="en-US" sz="1200" u="none" strike="noStrike">
                          <a:effectLst/>
                        </a:rPr>
                        <a:t>Copy of State Dept 62.25 </a:t>
                      </a:r>
                      <a:endParaRPr lang="en-US" sz="1200" b="0" i="0" u="none" strike="noStrike">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180456">
                <a:tc>
                  <a:txBody>
                    <a:bodyPr/>
                    <a:lstStyle/>
                    <a:p>
                      <a:pPr algn="l" fontAlgn="ctr"/>
                      <a:r>
                        <a:rPr lang="en-US" sz="1200" u="none" strike="noStrike" dirty="0">
                          <a:effectLst/>
                        </a:rPr>
                        <a:t>Discuss </a:t>
                      </a:r>
                      <a:r>
                        <a:rPr lang="en-US" sz="1200" u="none" strike="noStrike" dirty="0" smtClean="0">
                          <a:effectLst/>
                        </a:rPr>
                        <a:t>cross-cultural </a:t>
                      </a:r>
                      <a:r>
                        <a:rPr lang="en-US" sz="1200" u="none" strike="noStrike" dirty="0">
                          <a:effectLst/>
                        </a:rPr>
                        <a:t>difficulties and strategies </a:t>
                      </a:r>
                      <a:endParaRPr lang="en-US" sz="1200" b="0" i="0" u="none" strike="noStrike" dirty="0">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effectLst/>
                        <a:latin typeface="Arial"/>
                      </a:endParaRPr>
                    </a:p>
                  </a:txBody>
                  <a:tcPr marL="7745" marR="7745" marT="7745" marB="0" anchor="b"/>
                </a:tc>
              </a:tr>
              <a:tr h="475407">
                <a:tc gridSpan="3">
                  <a:txBody>
                    <a:bodyPr/>
                    <a:lstStyle/>
                    <a:p>
                      <a:pPr algn="l" fontAlgn="ctr"/>
                      <a:endParaRPr lang="en-US" sz="1200" b="1" i="0" u="none" strike="noStrike" dirty="0">
                        <a:solidFill>
                          <a:srgbClr val="DD0806"/>
                        </a:solidFill>
                        <a:effectLst/>
                        <a:latin typeface="Arial"/>
                      </a:endParaRPr>
                    </a:p>
                  </a:txBody>
                  <a:tcPr marL="7745" marR="7745" marT="7745" marB="0" anchor="ctr"/>
                </a:tc>
                <a:tc hMerge="1">
                  <a:txBody>
                    <a:bodyPr/>
                    <a:lstStyle/>
                    <a:p>
                      <a:endParaRPr lang="en-US"/>
                    </a:p>
                  </a:txBody>
                  <a:tcPr/>
                </a:tc>
                <a:tc hMerge="1">
                  <a:txBody>
                    <a:bodyPr/>
                    <a:lstStyle/>
                    <a:p>
                      <a:endParaRPr lang="en-US"/>
                    </a:p>
                  </a:txBody>
                  <a:tcPr/>
                </a:tc>
              </a:tr>
              <a:tr h="526703">
                <a:tc gridSpan="3">
                  <a:txBody>
                    <a:bodyPr/>
                    <a:lstStyle/>
                    <a:p>
                      <a:pPr algn="l" fontAlgn="ctr"/>
                      <a:r>
                        <a:rPr lang="en-US" sz="1200" u="none" strike="noStrike" dirty="0">
                          <a:effectLst/>
                        </a:rPr>
                        <a:t>Maintain a monthly schedule of personal contact with the host family.  At least once during the fall and once during the spring the contact must be in person or, with more than one host family, at least once per home.  All other contact may take place in person, on the phone or via electronic mail and must be properly documented.</a:t>
                      </a:r>
                      <a:endParaRPr lang="en-US" sz="1200" b="1" i="0" u="none" strike="noStrike" dirty="0">
                        <a:solidFill>
                          <a:srgbClr val="DD0806"/>
                        </a:solidFill>
                        <a:effectLst/>
                        <a:latin typeface="Arial"/>
                      </a:endParaRPr>
                    </a:p>
                  </a:txBody>
                  <a:tcPr marL="7745" marR="7745" marT="7745" marB="0" anchor="ctr"/>
                </a:tc>
                <a:tc hMerge="1">
                  <a:txBody>
                    <a:bodyPr/>
                    <a:lstStyle/>
                    <a:p>
                      <a:endParaRPr lang="en-US"/>
                    </a:p>
                  </a:txBody>
                  <a:tcPr/>
                </a:tc>
                <a:tc hMerge="1">
                  <a:txBody>
                    <a:bodyPr/>
                    <a:lstStyle/>
                    <a:p>
                      <a:endParaRPr lang="en-US"/>
                    </a:p>
                  </a:txBody>
                  <a:tcPr/>
                </a:tc>
              </a:tr>
              <a:tr h="198965">
                <a:tc>
                  <a:txBody>
                    <a:bodyPr/>
                    <a:lstStyle/>
                    <a:p>
                      <a:pPr algn="l" fontAlgn="ctr"/>
                      <a:endParaRPr lang="en-US" sz="1200" b="1" i="0" u="none" strike="noStrike">
                        <a:effectLst/>
                        <a:latin typeface="Arial"/>
                      </a:endParaRPr>
                    </a:p>
                  </a:txBody>
                  <a:tcPr marL="7745" marR="7745" marT="7745" marB="0" anchor="ctr"/>
                </a:tc>
                <a:tc>
                  <a:txBody>
                    <a:bodyPr/>
                    <a:lstStyle/>
                    <a:p>
                      <a:pPr algn="l" fontAlgn="ctr"/>
                      <a:endParaRPr lang="en-US" sz="800" b="1" i="0" u="none" strike="noStrike">
                        <a:effectLst/>
                        <a:latin typeface="Arial"/>
                      </a:endParaRPr>
                    </a:p>
                  </a:txBody>
                  <a:tcPr marL="7745" marR="7745" marT="7745" marB="0" anchor="ctr"/>
                </a:tc>
                <a:tc>
                  <a:txBody>
                    <a:bodyPr/>
                    <a:lstStyle/>
                    <a:p>
                      <a:pPr algn="l" fontAlgn="b"/>
                      <a:endParaRPr lang="en-US" sz="800" b="0" i="0" u="none" strike="noStrike" dirty="0">
                        <a:effectLst/>
                        <a:latin typeface="Arial"/>
                      </a:endParaRPr>
                    </a:p>
                  </a:txBody>
                  <a:tcPr marL="7745" marR="7745" marT="7745" marB="0" anchor="b"/>
                </a:tc>
              </a:tr>
              <a:tr h="198965">
                <a:tc>
                  <a:txBody>
                    <a:bodyPr/>
                    <a:lstStyle/>
                    <a:p>
                      <a:pPr algn="l" fontAlgn="ctr"/>
                      <a:r>
                        <a:rPr lang="en-US" sz="1200" u="none" strike="noStrike" dirty="0">
                          <a:effectLst/>
                        </a:rPr>
                        <a:t>August Counselor meeting:    Describe Visit and Corrective Action, if necessary</a:t>
                      </a:r>
                      <a:endParaRPr lang="en-US" sz="1200" b="1" i="0" u="none" strike="noStrike" dirty="0">
                        <a:effectLst/>
                        <a:latin typeface="Arial"/>
                      </a:endParaRPr>
                    </a:p>
                  </a:txBody>
                  <a:tcPr marL="7745" marR="7745" marT="7745" marB="0" anchor="ctr"/>
                </a:tc>
                <a:tc>
                  <a:txBody>
                    <a:bodyPr/>
                    <a:lstStyle/>
                    <a:p>
                      <a:pPr algn="l" fontAlgn="ctr"/>
                      <a:r>
                        <a:rPr lang="en-US" sz="800" u="none" strike="noStrike">
                          <a:effectLst/>
                        </a:rPr>
                        <a:t> </a:t>
                      </a:r>
                      <a:endParaRPr lang="en-US" sz="800" b="1" i="0" u="none" strike="noStrike">
                        <a:effectLst/>
                        <a:latin typeface="Arial"/>
                      </a:endParaRPr>
                    </a:p>
                  </a:txBody>
                  <a:tcPr marL="7745" marR="7745" marT="7745" marB="0" anchor="ctr"/>
                </a:tc>
                <a:tc>
                  <a:txBody>
                    <a:bodyPr/>
                    <a:lstStyle/>
                    <a:p>
                      <a:pPr algn="l" fontAlgn="b"/>
                      <a:r>
                        <a:rPr lang="en-US" sz="800" u="none" strike="noStrike">
                          <a:effectLst/>
                        </a:rPr>
                        <a:t> </a:t>
                      </a:r>
                      <a:endParaRPr lang="en-US" sz="800" b="0" i="0" u="none" strike="noStrike">
                        <a:effectLst/>
                        <a:latin typeface="Arial"/>
                      </a:endParaRPr>
                    </a:p>
                  </a:txBody>
                  <a:tcPr marL="7745" marR="7745" marT="7745" marB="0" anchor="b"/>
                </a:tc>
              </a:tr>
              <a:tr h="198965">
                <a:tc>
                  <a:txBody>
                    <a:bodyPr/>
                    <a:lstStyle/>
                    <a:p>
                      <a:pPr algn="l" fontAlgn="ctr"/>
                      <a:endParaRPr lang="en-US" sz="1200" b="1" i="0" u="none" strike="noStrike" dirty="0">
                        <a:solidFill>
                          <a:srgbClr val="000000"/>
                        </a:solidFill>
                        <a:effectLst/>
                        <a:latin typeface="Arial"/>
                      </a:endParaRPr>
                    </a:p>
                  </a:txBody>
                  <a:tcPr marL="7745" marR="7745" marT="7745" marB="0" anchor="ctr"/>
                </a:tc>
                <a:tc>
                  <a:txBody>
                    <a:bodyPr/>
                    <a:lstStyle/>
                    <a:p>
                      <a:pPr algn="l" fontAlgn="ctr"/>
                      <a:endParaRPr lang="en-US" sz="800" b="1" i="0" u="none" strike="noStrike" dirty="0">
                        <a:solidFill>
                          <a:srgbClr val="000000"/>
                        </a:solidFill>
                        <a:effectLst/>
                        <a:latin typeface="Arial"/>
                      </a:endParaRPr>
                    </a:p>
                  </a:txBody>
                  <a:tcPr marL="7745" marR="7745" marT="7745" marB="0" anchor="ctr"/>
                </a:tc>
                <a:tc>
                  <a:txBody>
                    <a:bodyPr/>
                    <a:lstStyle/>
                    <a:p>
                      <a:pPr algn="l" fontAlgn="b"/>
                      <a:endParaRPr lang="en-US" sz="800" b="0" i="0" u="none" strike="noStrike" dirty="0">
                        <a:solidFill>
                          <a:srgbClr val="DD0806"/>
                        </a:solidFill>
                        <a:effectLst/>
                        <a:latin typeface="Arial"/>
                      </a:endParaRPr>
                    </a:p>
                  </a:txBody>
                  <a:tcPr marL="7745" marR="7745" marT="7745" marB="0" anchor="b"/>
                </a:tc>
              </a:tr>
              <a:tr h="353579">
                <a:tc>
                  <a:txBody>
                    <a:bodyPr/>
                    <a:lstStyle/>
                    <a:p>
                      <a:pPr algn="l" fontAlgn="ctr"/>
                      <a:r>
                        <a:rPr lang="en-US" sz="1200" u="none" strike="noStrike" dirty="0">
                          <a:effectLst/>
                        </a:rPr>
                        <a:t>2nd Sponsor Representative visit to home (within 30-60 days of placement):  Describe Visit and Correction Action, if necessary</a:t>
                      </a:r>
                      <a:endParaRPr lang="en-US" sz="1200" b="1" i="0" u="none" strike="noStrike" dirty="0">
                        <a:solidFill>
                          <a:srgbClr val="000000"/>
                        </a:solidFill>
                        <a:effectLst/>
                        <a:latin typeface="Arial"/>
                      </a:endParaRPr>
                    </a:p>
                  </a:txBody>
                  <a:tcPr marL="7745" marR="7745" marT="7745" marB="0" anchor="ctr"/>
                </a:tc>
                <a:tc>
                  <a:txBody>
                    <a:bodyPr/>
                    <a:lstStyle/>
                    <a:p>
                      <a:pPr algn="l" fontAlgn="ctr"/>
                      <a:r>
                        <a:rPr lang="en-US" sz="800" u="none" strike="noStrike" dirty="0">
                          <a:effectLst/>
                        </a:rPr>
                        <a:t> </a:t>
                      </a:r>
                      <a:endParaRPr lang="en-US" sz="800" b="1" i="0" u="none" strike="noStrike" dirty="0">
                        <a:solidFill>
                          <a:srgbClr val="000000"/>
                        </a:solidFill>
                        <a:effectLst/>
                        <a:latin typeface="Arial"/>
                      </a:endParaRPr>
                    </a:p>
                  </a:txBody>
                  <a:tcPr marL="7745" marR="7745" marT="7745" marB="0" anchor="ctr"/>
                </a:tc>
                <a:tc>
                  <a:txBody>
                    <a:bodyPr/>
                    <a:lstStyle/>
                    <a:p>
                      <a:pPr algn="l" fontAlgn="b"/>
                      <a:r>
                        <a:rPr lang="en-US" sz="800" u="none" strike="noStrike" dirty="0">
                          <a:effectLst/>
                        </a:rPr>
                        <a:t> </a:t>
                      </a:r>
                      <a:endParaRPr lang="en-US" sz="800" b="0" i="0" u="none" strike="noStrike" dirty="0">
                        <a:solidFill>
                          <a:srgbClr val="DD0806"/>
                        </a:solidFill>
                        <a:effectLst/>
                        <a:latin typeface="Arial"/>
                      </a:endParaRPr>
                    </a:p>
                  </a:txBody>
                  <a:tcPr marL="7745" marR="7745" marT="7745" marB="0" anchor="b"/>
                </a:tc>
              </a:tr>
              <a:tr h="755500">
                <a:tc>
                  <a:txBody>
                    <a:bodyPr/>
                    <a:lstStyle/>
                    <a:p>
                      <a:pPr algn="l" fontAlgn="ctr"/>
                      <a:endParaRPr lang="en-US" sz="1200" b="1" i="0" u="none" strike="noStrike" dirty="0">
                        <a:solidFill>
                          <a:srgbClr val="000000"/>
                        </a:solidFill>
                        <a:effectLst/>
                        <a:latin typeface="Arial"/>
                      </a:endParaRPr>
                    </a:p>
                  </a:txBody>
                  <a:tcPr marL="7745" marR="7745" marT="7745" marB="0" anchor="ctr"/>
                </a:tc>
                <a:tc>
                  <a:txBody>
                    <a:bodyPr/>
                    <a:lstStyle/>
                    <a:p>
                      <a:pPr algn="l" fontAlgn="ctr"/>
                      <a:endParaRPr lang="en-US" sz="800" b="1" i="0" u="none" strike="noStrike" dirty="0">
                        <a:solidFill>
                          <a:srgbClr val="000000"/>
                        </a:solidFill>
                        <a:effectLst/>
                        <a:latin typeface="Arial"/>
                      </a:endParaRPr>
                    </a:p>
                  </a:txBody>
                  <a:tcPr marL="7745" marR="7745" marT="7745" marB="0" anchor="ctr"/>
                </a:tc>
                <a:tc>
                  <a:txBody>
                    <a:bodyPr/>
                    <a:lstStyle/>
                    <a:p>
                      <a:pPr algn="l" fontAlgn="b"/>
                      <a:endParaRPr lang="en-US" sz="800" b="0" i="0" u="none" strike="noStrike" dirty="0">
                        <a:solidFill>
                          <a:srgbClr val="DD0806"/>
                        </a:solidFill>
                        <a:effectLst/>
                        <a:latin typeface="Arial"/>
                      </a:endParaRPr>
                    </a:p>
                  </a:txBody>
                  <a:tcPr marL="7745" marR="7745" marT="7745" marB="0" anchor="b"/>
                </a:tc>
              </a:tr>
            </a:tbl>
          </a:graphicData>
        </a:graphic>
      </p:graphicFrame>
      <p:sp>
        <p:nvSpPr>
          <p:cNvPr id="13" name="TextBox 12"/>
          <p:cNvSpPr txBox="1"/>
          <p:nvPr/>
        </p:nvSpPr>
        <p:spPr>
          <a:xfrm>
            <a:off x="3505200" y="381000"/>
            <a:ext cx="2324100" cy="369332"/>
          </a:xfrm>
          <a:prstGeom prst="rect">
            <a:avLst/>
          </a:prstGeom>
          <a:noFill/>
        </p:spPr>
        <p:txBody>
          <a:bodyPr wrap="square" rtlCol="0">
            <a:spAutoFit/>
          </a:bodyPr>
          <a:lstStyle/>
          <a:p>
            <a:pPr algn="ctr"/>
            <a:r>
              <a:rPr lang="en-US" b="1" dirty="0" smtClean="0">
                <a:solidFill>
                  <a:srgbClr val="FF0000"/>
                </a:solidFill>
              </a:rPr>
              <a:t>Host Family Tracking</a:t>
            </a:r>
            <a:endParaRPr lang="en-US" b="1" dirty="0">
              <a:solidFill>
                <a:srgbClr val="FF0000"/>
              </a:solidFill>
            </a:endParaRPr>
          </a:p>
        </p:txBody>
      </p:sp>
    </p:spTree>
    <p:controls>
      <mc:AlternateContent xmlns:mc="http://schemas.openxmlformats.org/markup-compatibility/2006">
        <mc:Choice xmlns:v="urn:schemas-microsoft-com:vml" Requires="v">
          <p:control spid="19528"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29"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0"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1"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2"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3"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4"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5"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6" name="HTMLText8" r:id="rId10" imgW="3962520" imgH="228600"/>
        </mc:Choice>
        <mc:Fallback>
          <p:control name="HTMLText8" r:id="rId10" imgW="3962520" imgH="228600">
            <p:pic>
              <p:nvPicPr>
                <p:cNvPr id="0" name="HTMLText8"/>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9537" name="HTMLText9" r:id="rId11" imgW="3962520" imgH="228600"/>
        </mc:Choice>
        <mc:Fallback>
          <p:control name="HTMLText9" r:id="rId11" imgW="3962520" imgH="228600">
            <p:pic>
              <p:nvPicPr>
                <p:cNvPr id="0" name="HTMLText9"/>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73391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31</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 50</a:t>
            </a:r>
          </a:p>
          <a:p>
            <a:r>
              <a:rPr lang="en-US" b="1" dirty="0" smtClean="0">
                <a:solidFill>
                  <a:srgbClr val="FF0000"/>
                </a:solidFill>
              </a:rPr>
              <a:t>Inbound Audit 20</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p:cNvSpPr>
            <a:spLocks noChangeArrowheads="1"/>
          </p:cNvSpPr>
          <p:nvPr/>
        </p:nvSpPr>
        <p:spPr bwMode="auto">
          <a:xfrm>
            <a:off x="2971800" y="2662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1074738" y="3679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00967796"/>
              </p:ext>
            </p:extLst>
          </p:nvPr>
        </p:nvGraphicFramePr>
        <p:xfrm>
          <a:off x="1309687" y="1295400"/>
          <a:ext cx="7505700" cy="4686640"/>
        </p:xfrm>
        <a:graphic>
          <a:graphicData uri="http://schemas.openxmlformats.org/drawingml/2006/table">
            <a:tbl>
              <a:tblPr>
                <a:tableStyleId>{5C22544A-7EE6-4342-B048-85BDC9FD1C3A}</a:tableStyleId>
              </a:tblPr>
              <a:tblGrid>
                <a:gridCol w="2882426"/>
                <a:gridCol w="4394674"/>
                <a:gridCol w="228600"/>
              </a:tblGrid>
              <a:tr h="574677">
                <a:tc gridSpan="2">
                  <a:txBody>
                    <a:bodyPr/>
                    <a:lstStyle/>
                    <a:p>
                      <a:pPr marL="0" marR="0" algn="l">
                        <a:spcBef>
                          <a:spcPts val="0"/>
                        </a:spcBef>
                        <a:spcAft>
                          <a:spcPts val="0"/>
                        </a:spcAft>
                      </a:pPr>
                      <a:r>
                        <a:rPr lang="en-US" sz="1400" dirty="0">
                          <a:effectLst/>
                        </a:rPr>
                        <a:t>All inbound students are required to submit the information below when they change host families. This report must be filed within 5 days of the student's move, in order to allow US government authorities to be properly notified. Failure to do so could put the student at risk for deportation.</a:t>
                      </a:r>
                      <a:endParaRPr lang="en-US" sz="1400" dirty="0">
                        <a:effectLst/>
                        <a:latin typeface="Times New Roman"/>
                        <a:ea typeface="Times New Roman"/>
                      </a:endParaRPr>
                    </a:p>
                  </a:txBody>
                  <a:tcPr marL="3288" marR="3288" marT="3288" marB="3288" anchor="ctr"/>
                </a:tc>
                <a:tc hMerge="1">
                  <a:txBody>
                    <a:bodyPr/>
                    <a:lstStyle/>
                    <a:p>
                      <a:endParaRPr lang="en-US" sz="600"/>
                    </a:p>
                  </a:txBody>
                  <a:tcPr marL="31561" marR="31561" marT="15781" marB="15781"/>
                </a:tc>
                <a:tc>
                  <a:txBody>
                    <a:bodyPr/>
                    <a:lstStyle/>
                    <a:p>
                      <a:endParaRPr lang="en-US" dirty="0"/>
                    </a:p>
                  </a:txBody>
                  <a:tcPr marL="31561" marR="31561" marT="15781" marB="15781"/>
                </a:tc>
              </a:tr>
              <a:tr h="496344">
                <a:tc gridSpan="2">
                  <a:txBody>
                    <a:bodyPr/>
                    <a:lstStyle/>
                    <a:p>
                      <a:pPr marL="0" marR="0" algn="l">
                        <a:spcBef>
                          <a:spcPts val="0"/>
                        </a:spcBef>
                        <a:spcAft>
                          <a:spcPts val="0"/>
                        </a:spcAft>
                      </a:pPr>
                      <a:r>
                        <a:rPr lang="en-US" sz="400" dirty="0">
                          <a:effectLst/>
                        </a:rPr>
                        <a:t> </a:t>
                      </a:r>
                      <a:endParaRPr lang="en-US" sz="400" dirty="0">
                        <a:effectLst/>
                        <a:latin typeface="Times New Roman"/>
                        <a:ea typeface="Times New Roman"/>
                      </a:endParaRPr>
                    </a:p>
                  </a:txBody>
                  <a:tcPr marL="3288" marR="3288" marT="3288" marB="3288" anchor="ctr"/>
                </a:tc>
                <a:tc hMerge="1">
                  <a:txBody>
                    <a:bodyPr/>
                    <a:lstStyle/>
                    <a:p>
                      <a:endParaRPr lang="en-US" sz="600" dirty="0"/>
                    </a:p>
                  </a:txBody>
                  <a:tcPr marL="31561" marR="31561" marT="15781" marB="15781"/>
                </a:tc>
                <a:tc>
                  <a:txBody>
                    <a:bodyPr/>
                    <a:lstStyle/>
                    <a:p>
                      <a:endParaRPr lang="en-US"/>
                    </a:p>
                  </a:txBody>
                  <a:tcPr marL="31561" marR="31561" marT="15781" marB="15781"/>
                </a:tc>
              </a:tr>
              <a:tr h="101259">
                <a:tc gridSpan="2">
                  <a:txBody>
                    <a:bodyPr/>
                    <a:lstStyle/>
                    <a:p>
                      <a:pPr marL="0" marR="0" algn="l">
                        <a:spcBef>
                          <a:spcPts val="0"/>
                        </a:spcBef>
                        <a:spcAft>
                          <a:spcPts val="0"/>
                        </a:spcAft>
                      </a:pPr>
                      <a:r>
                        <a:rPr lang="en-US" sz="1200" dirty="0">
                          <a:effectLst/>
                        </a:rPr>
                        <a:t>Student name:</a:t>
                      </a:r>
                      <a:endParaRPr lang="en-US" sz="1200" dirty="0">
                        <a:effectLst/>
                        <a:latin typeface="Times New Roman"/>
                        <a:ea typeface="Times New Roman"/>
                      </a:endParaRPr>
                    </a:p>
                  </a:txBody>
                  <a:tcPr marL="3288" marR="3288" marT="3288" marB="3288" anchor="ctr"/>
                </a:tc>
                <a:tc hMerge="1">
                  <a:txBody>
                    <a:bodyPr/>
                    <a:lstStyle/>
                    <a:p>
                      <a:pPr marL="0" marR="0" algn="l"/>
                      <a:endParaRPr lang="en-US" sz="300">
                        <a:effectLst/>
                        <a:latin typeface="Trebuchet MS"/>
                        <a:ea typeface="Times New Roman"/>
                      </a:endParaRPr>
                    </a:p>
                  </a:txBody>
                  <a:tcPr marL="3288" marR="3288" marT="3288" marB="3288" anchor="ctr"/>
                </a:tc>
                <a:tc>
                  <a:txBody>
                    <a:bodyPr/>
                    <a:lstStyle/>
                    <a:p>
                      <a:endParaRPr lang="en-US"/>
                    </a:p>
                  </a:txBody>
                  <a:tcPr marL="3288" marR="3288" marT="3288" marB="3288" anchor="ctr"/>
                </a:tc>
              </a:tr>
              <a:tr h="252504">
                <a:tc gridSpan="2">
                  <a:txBody>
                    <a:bodyPr/>
                    <a:lstStyle/>
                    <a:p>
                      <a:pPr marL="0" marR="0" algn="l">
                        <a:spcBef>
                          <a:spcPts val="0"/>
                        </a:spcBef>
                        <a:spcAft>
                          <a:spcPts val="0"/>
                        </a:spcAft>
                      </a:pPr>
                      <a:r>
                        <a:rPr lang="en-US" sz="1200" dirty="0">
                          <a:effectLst/>
                        </a:rPr>
                        <a:t>Student e-mail address:</a:t>
                      </a:r>
                      <a:endParaRPr lang="en-US" sz="1200" dirty="0">
                        <a:effectLst/>
                        <a:latin typeface="Times New Roman"/>
                        <a:ea typeface="Times New Roman"/>
                      </a:endParaRPr>
                    </a:p>
                  </a:txBody>
                  <a:tcPr marL="3288" marR="3288" marT="3288" marB="3288" anchor="ctr"/>
                </a:tc>
                <a:tc hMerge="1">
                  <a:txBody>
                    <a:bodyPr/>
                    <a:lstStyle/>
                    <a:p>
                      <a:pPr marL="0" marR="0" algn="l"/>
                      <a:endParaRPr lang="en-US" sz="300">
                        <a:effectLst/>
                        <a:latin typeface="Trebuchet MS"/>
                        <a:ea typeface="Times New Roman"/>
                      </a:endParaRPr>
                    </a:p>
                  </a:txBody>
                  <a:tcPr marL="3288" marR="3288" marT="3288" marB="3288" anchor="ctr"/>
                </a:tc>
                <a:tc>
                  <a:txBody>
                    <a:bodyPr/>
                    <a:lstStyle/>
                    <a:p>
                      <a:endParaRPr lang="en-US"/>
                    </a:p>
                  </a:txBody>
                  <a:tcPr marL="3288" marR="3288" marT="3288" marB="3288" anchor="ctr"/>
                </a:tc>
              </a:tr>
              <a:tr h="200208">
                <a:tc gridSpan="2">
                  <a:txBody>
                    <a:bodyPr/>
                    <a:lstStyle/>
                    <a:p>
                      <a:pPr marL="0" marR="0" algn="l">
                        <a:spcBef>
                          <a:spcPts val="0"/>
                        </a:spcBef>
                        <a:spcAft>
                          <a:spcPts val="0"/>
                        </a:spcAft>
                      </a:pPr>
                      <a:r>
                        <a:rPr lang="en-US" sz="1200" dirty="0">
                          <a:effectLst/>
                        </a:rPr>
                        <a:t>Student cell phone number:</a:t>
                      </a:r>
                      <a:endParaRPr lang="en-US" sz="1200" dirty="0">
                        <a:effectLst/>
                        <a:latin typeface="Times New Roman"/>
                        <a:ea typeface="Times New Roman"/>
                      </a:endParaRPr>
                    </a:p>
                  </a:txBody>
                  <a:tcPr marL="3288" marR="3288" marT="3288" marB="3288" anchor="ctr"/>
                </a:tc>
                <a:tc hMerge="1">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a:txBody>
                    <a:bodyPr/>
                    <a:lstStyle/>
                    <a:p>
                      <a:endParaRPr lang="en-US"/>
                    </a:p>
                  </a:txBody>
                  <a:tcPr marL="3288" marR="3288" marT="3288" marB="3288" anchor="ctr"/>
                </a:tc>
              </a:tr>
              <a:tr h="67287">
                <a:tc gridSpan="3">
                  <a:txBody>
                    <a:bodyPr/>
                    <a:lstStyle/>
                    <a:p>
                      <a:pPr marL="0" marR="0" algn="l"/>
                      <a:r>
                        <a:rPr lang="en-US" sz="1200" dirty="0">
                          <a:effectLst/>
                        </a:rPr>
                        <a:t>Please provide the following information in reference to your new host family:</a:t>
                      </a:r>
                      <a:endParaRPr lang="en-US" sz="1200" dirty="0">
                        <a:effectLst/>
                        <a:latin typeface="Times New Roman"/>
                        <a:ea typeface="Times New Roman"/>
                      </a:endParaRPr>
                    </a:p>
                  </a:txBody>
                  <a:tcPr marL="3288" marR="3288" marT="3288" marB="3288" anchor="ctr"/>
                </a:tc>
                <a:tc hMerge="1">
                  <a:txBody>
                    <a:bodyPr/>
                    <a:lstStyle/>
                    <a:p>
                      <a:endParaRPr lang="en-US"/>
                    </a:p>
                  </a:txBody>
                  <a:tcPr/>
                </a:tc>
                <a:tc hMerge="1">
                  <a:txBody>
                    <a:bodyPr/>
                    <a:lstStyle/>
                    <a:p>
                      <a:endParaRPr lang="en-US"/>
                    </a:p>
                  </a:txBody>
                  <a:tcPr/>
                </a:tc>
              </a:tr>
              <a:tr h="101259">
                <a:tc>
                  <a:txBody>
                    <a:bodyPr/>
                    <a:lstStyle/>
                    <a:p>
                      <a:pPr marL="0" marR="0" algn="l">
                        <a:spcBef>
                          <a:spcPts val="0"/>
                        </a:spcBef>
                        <a:spcAft>
                          <a:spcPts val="0"/>
                        </a:spcAft>
                      </a:pPr>
                      <a:r>
                        <a:rPr lang="en-US" sz="1200">
                          <a:effectLst/>
                        </a:rPr>
                        <a:t>Date of move to new family:</a:t>
                      </a:r>
                      <a:endParaRPr lang="en-US" sz="120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1200" dirty="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a:effectLst/>
                        </a:rPr>
                        <a:t>Full name of new host father:</a:t>
                      </a:r>
                      <a:endParaRPr lang="en-US" sz="120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1200" dirty="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a:effectLst/>
                        </a:rPr>
                        <a:t>Full name of new host mother:</a:t>
                      </a:r>
                      <a:endParaRPr lang="en-US" sz="120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1200" dirty="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dirty="0">
                          <a:effectLst/>
                        </a:rPr>
                        <a:t>Street address:</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1200" dirty="0">
                        <a:effectLst/>
                        <a:latin typeface="Trebuchet MS"/>
                        <a:ea typeface="Times New Roman"/>
                      </a:endParaRPr>
                    </a:p>
                  </a:txBody>
                  <a:tcPr marL="3288" marR="3288" marT="3288" marB="3288" anchor="ctr"/>
                </a:tc>
                <a:tc hMerge="1">
                  <a:txBody>
                    <a:bodyPr/>
                    <a:lstStyle/>
                    <a:p>
                      <a:endParaRPr lang="en-US"/>
                    </a:p>
                  </a:txBody>
                  <a:tcPr/>
                </a:tc>
              </a:tr>
              <a:tr h="95122">
                <a:tc>
                  <a:txBody>
                    <a:bodyPr/>
                    <a:lstStyle/>
                    <a:p>
                      <a:pPr marL="0" marR="0" algn="l">
                        <a:spcBef>
                          <a:spcPts val="0"/>
                        </a:spcBef>
                        <a:spcAft>
                          <a:spcPts val="0"/>
                        </a:spcAft>
                      </a:pPr>
                      <a:r>
                        <a:rPr lang="en-US" sz="1200" dirty="0">
                          <a:effectLst/>
                        </a:rPr>
                        <a:t>City:</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dirty="0">
                          <a:effectLst/>
                        </a:rPr>
                        <a:t>Zip code:</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dirty="0">
                          <a:effectLst/>
                        </a:rPr>
                        <a:t>Home phone number:</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dirty="0">
                          <a:effectLst/>
                        </a:rPr>
                        <a:t>Host father's cell phone number:</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101259">
                <a:tc>
                  <a:txBody>
                    <a:bodyPr/>
                    <a:lstStyle/>
                    <a:p>
                      <a:pPr marL="0" marR="0" algn="l">
                        <a:spcBef>
                          <a:spcPts val="0"/>
                        </a:spcBef>
                        <a:spcAft>
                          <a:spcPts val="0"/>
                        </a:spcAft>
                      </a:pPr>
                      <a:r>
                        <a:rPr lang="en-US" sz="1200" dirty="0">
                          <a:effectLst/>
                        </a:rPr>
                        <a:t>Host mother's cell phone number:</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95122">
                <a:tc>
                  <a:txBody>
                    <a:bodyPr/>
                    <a:lstStyle/>
                    <a:p>
                      <a:pPr marL="0" marR="0" algn="l">
                        <a:spcBef>
                          <a:spcPts val="0"/>
                        </a:spcBef>
                        <a:spcAft>
                          <a:spcPts val="0"/>
                        </a:spcAft>
                      </a:pPr>
                      <a:r>
                        <a:rPr lang="en-US" sz="1200" dirty="0">
                          <a:effectLst/>
                        </a:rPr>
                        <a:t>Host father's e-mail address:</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a:effectLst/>
                        <a:latin typeface="Trebuchet MS"/>
                        <a:ea typeface="Times New Roman"/>
                      </a:endParaRPr>
                    </a:p>
                  </a:txBody>
                  <a:tcPr marL="3288" marR="3288" marT="3288" marB="3288" anchor="ctr"/>
                </a:tc>
                <a:tc hMerge="1">
                  <a:txBody>
                    <a:bodyPr/>
                    <a:lstStyle/>
                    <a:p>
                      <a:endParaRPr lang="en-US"/>
                    </a:p>
                  </a:txBody>
                  <a:tcPr/>
                </a:tc>
              </a:tr>
              <a:tr h="95122">
                <a:tc>
                  <a:txBody>
                    <a:bodyPr/>
                    <a:lstStyle/>
                    <a:p>
                      <a:pPr marL="0" marR="0" algn="l">
                        <a:spcBef>
                          <a:spcPts val="0"/>
                        </a:spcBef>
                        <a:spcAft>
                          <a:spcPts val="0"/>
                        </a:spcAft>
                      </a:pPr>
                      <a:r>
                        <a:rPr lang="en-US" sz="1200" dirty="0">
                          <a:effectLst/>
                        </a:rPr>
                        <a:t>Host mother's e-mail address:</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endParaRPr lang="en-US" sz="400" dirty="0">
                        <a:effectLst/>
                        <a:latin typeface="Trebuchet MS"/>
                        <a:ea typeface="Times New Roman"/>
                      </a:endParaRPr>
                    </a:p>
                  </a:txBody>
                  <a:tcPr marL="3288" marR="3288" marT="3288" marB="3288" anchor="ctr"/>
                </a:tc>
                <a:tc hMerge="1">
                  <a:txBody>
                    <a:bodyPr/>
                    <a:lstStyle/>
                    <a:p>
                      <a:endParaRPr lang="en-US"/>
                    </a:p>
                  </a:txBody>
                  <a:tcPr/>
                </a:tc>
              </a:tr>
              <a:tr h="69698">
                <a:tc>
                  <a:txBody>
                    <a:bodyPr/>
                    <a:lstStyle/>
                    <a:p>
                      <a:pPr marL="0" marR="0" algn="r">
                        <a:spcBef>
                          <a:spcPts val="0"/>
                        </a:spcBef>
                        <a:spcAft>
                          <a:spcPts val="0"/>
                        </a:spcAft>
                      </a:pPr>
                      <a:r>
                        <a:rPr lang="en-US" sz="1200" dirty="0">
                          <a:effectLst/>
                        </a:rPr>
                        <a:t> </a:t>
                      </a:r>
                      <a:endParaRPr lang="en-US" sz="1200" dirty="0">
                        <a:effectLst/>
                        <a:latin typeface="Times New Roman"/>
                        <a:ea typeface="Times New Roman"/>
                      </a:endParaRPr>
                    </a:p>
                  </a:txBody>
                  <a:tcPr marL="3288" marR="3288" marT="3288" marB="3288" anchor="ctr"/>
                </a:tc>
                <a:tc gridSpan="2">
                  <a:txBody>
                    <a:bodyPr/>
                    <a:lstStyle/>
                    <a:p>
                      <a:pPr marL="0" marR="0" algn="l">
                        <a:spcBef>
                          <a:spcPts val="0"/>
                        </a:spcBef>
                        <a:spcAft>
                          <a:spcPts val="0"/>
                        </a:spcAft>
                      </a:pPr>
                      <a:r>
                        <a:rPr lang="en-US" sz="400">
                          <a:effectLst/>
                        </a:rPr>
                        <a:t> </a:t>
                      </a:r>
                      <a:endParaRPr lang="en-US" sz="400">
                        <a:effectLst/>
                        <a:latin typeface="Times New Roman"/>
                        <a:ea typeface="Times New Roman"/>
                      </a:endParaRPr>
                    </a:p>
                  </a:txBody>
                  <a:tcPr marL="3288" marR="3288" marT="3288" marB="3288" anchor="ctr"/>
                </a:tc>
                <a:tc hMerge="1">
                  <a:txBody>
                    <a:bodyPr/>
                    <a:lstStyle/>
                    <a:p>
                      <a:endParaRPr lang="en-US"/>
                    </a:p>
                  </a:txBody>
                  <a:tcPr/>
                </a:tc>
              </a:tr>
              <a:tr h="238024">
                <a:tc gridSpan="3">
                  <a:txBody>
                    <a:bodyPr/>
                    <a:lstStyle/>
                    <a:p>
                      <a:pPr marL="0" marR="0" algn="l"/>
                      <a:r>
                        <a:rPr lang="en-US" sz="1200" dirty="0" smtClean="0">
                          <a:effectLst/>
                        </a:rPr>
                        <a:t>District</a:t>
                      </a:r>
                      <a:r>
                        <a:rPr lang="en-US" sz="1200" dirty="0">
                          <a:effectLst/>
                        </a:rPr>
                        <a:t>:  Host Family Changes </a:t>
                      </a:r>
                      <a:r>
                        <a:rPr lang="en-US" sz="1200" b="1" dirty="0">
                          <a:solidFill>
                            <a:srgbClr val="FF0000"/>
                          </a:solidFill>
                          <a:effectLst/>
                        </a:rPr>
                        <a:t>MUST be reported to ESSEX INBOUND COORDINATOR within 5 days of change</a:t>
                      </a:r>
                      <a:r>
                        <a:rPr lang="en-US" sz="1200" dirty="0">
                          <a:effectLst/>
                        </a:rPr>
                        <a:t>.    </a:t>
                      </a:r>
                      <a:endParaRPr lang="en-US" sz="1200" dirty="0">
                        <a:effectLst/>
                        <a:latin typeface="Times New Roman"/>
                        <a:ea typeface="Times New Roman"/>
                      </a:endParaRPr>
                    </a:p>
                  </a:txBody>
                  <a:tcPr marL="3288" marR="3288" marT="3288" marB="3288" anchor="ctr"/>
                </a:tc>
                <a:tc hMerge="1">
                  <a:txBody>
                    <a:bodyPr/>
                    <a:lstStyle/>
                    <a:p>
                      <a:endParaRPr lang="en-US"/>
                    </a:p>
                  </a:txBody>
                  <a:tcPr/>
                </a:tc>
                <a:tc hMerge="1">
                  <a:txBody>
                    <a:bodyPr/>
                    <a:lstStyle/>
                    <a:p>
                      <a:endParaRPr lang="en-US"/>
                    </a:p>
                  </a:txBody>
                  <a:tcPr/>
                </a:tc>
              </a:tr>
            </a:tbl>
          </a:graphicData>
        </a:graphic>
      </p:graphicFrame>
      <p:pic>
        <p:nvPicPr>
          <p:cNvPr id="15361" name="Picture 1" descr="ESSEX_Logo_PC_RG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24275" y="238125"/>
            <a:ext cx="267652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8"/>
          <p:cNvSpPr>
            <a:spLocks noChangeArrowheads="1"/>
          </p:cNvSpPr>
          <p:nvPr/>
        </p:nvSpPr>
        <p:spPr bwMode="auto">
          <a:xfrm>
            <a:off x="3540325" y="2029897"/>
            <a:ext cx="3044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Times New Roman" pitchFamily="18" charset="0"/>
              </a:rPr>
              <a:t>Host Family Change Form</a:t>
            </a:r>
            <a:endParaRPr kumimoji="0" lang="en-US" sz="1800" b="1" i="0" u="none" strike="noStrike" cap="none" normalizeH="0" baseline="0" dirty="0" smtClean="0">
              <a:ln>
                <a:noFill/>
              </a:ln>
              <a:solidFill>
                <a:srgbClr val="FF0000"/>
              </a:solidFill>
              <a:effectLst/>
              <a:latin typeface="Arial" pitchFamily="34" charset="0"/>
            </a:endParaRPr>
          </a:p>
        </p:txBody>
      </p:sp>
    </p:spTree>
    <p:controls>
      <mc:AlternateContent xmlns:mc="http://schemas.openxmlformats.org/markup-compatibility/2006">
        <mc:Choice xmlns:v="urn:schemas-microsoft-com:vml" Requires="v">
          <p:control spid="15461" name="DefaultOcx" r:id="rId2" imgW="3971880" imgH="228600"/>
        </mc:Choice>
        <mc:Fallback>
          <p:control name="DefaultOcx" r:id="rId2" imgW="3971880" imgH="228600">
            <p:pic>
              <p:nvPicPr>
                <p:cNvPr id="0" name="DefaultOcx"/>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2" name="HTMLText1" r:id="rId3" imgW="3971880" imgH="228600"/>
        </mc:Choice>
        <mc:Fallback>
          <p:control name="HTMLText1" r:id="rId3" imgW="3971880" imgH="228600">
            <p:pic>
              <p:nvPicPr>
                <p:cNvPr id="0" name="HTMLText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3" name="HTMLText2" r:id="rId4" imgW="3971880" imgH="228600"/>
        </mc:Choice>
        <mc:Fallback>
          <p:control name="HTMLText2" r:id="rId4" imgW="3971880" imgH="228600">
            <p:pic>
              <p:nvPicPr>
                <p:cNvPr id="0" name="HTMLText2"/>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4" name="HTMLText3" r:id="rId5" imgW="3971880" imgH="228600"/>
        </mc:Choice>
        <mc:Fallback>
          <p:control name="HTMLText3" r:id="rId5" imgW="3971880" imgH="228600">
            <p:pic>
              <p:nvPicPr>
                <p:cNvPr id="0" name="HTMLText3"/>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5" name="HTMLText4" r:id="rId6" imgW="3971880" imgH="228600"/>
        </mc:Choice>
        <mc:Fallback>
          <p:control name="HTMLText4" r:id="rId6" imgW="3971880" imgH="228600">
            <p:pic>
              <p:nvPicPr>
                <p:cNvPr id="0" name="HTMLText4"/>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6" name="HTMLText5" r:id="rId7" imgW="3971880" imgH="228600"/>
        </mc:Choice>
        <mc:Fallback>
          <p:control name="HTMLText5" r:id="rId7" imgW="3971880" imgH="228600">
            <p:pic>
              <p:nvPicPr>
                <p:cNvPr id="0" name="HTMLText5"/>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7" name="HTMLText6" r:id="rId8" imgW="3971880" imgH="228600"/>
        </mc:Choice>
        <mc:Fallback>
          <p:control name="HTMLText6" r:id="rId8" imgW="3971880" imgH="228600">
            <p:pic>
              <p:nvPicPr>
                <p:cNvPr id="0" name="HTMLText6"/>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8" name="HTMLText7" r:id="rId9" imgW="3971880" imgH="228600"/>
        </mc:Choice>
        <mc:Fallback>
          <p:control name="HTMLText7" r:id="rId9" imgW="3971880" imgH="228600">
            <p:pic>
              <p:nvPicPr>
                <p:cNvPr id="0" name="HTMLText7"/>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69" name="HTMLText8" r:id="rId10" imgW="3971880" imgH="228600"/>
        </mc:Choice>
        <mc:Fallback>
          <p:control name="HTMLText8" r:id="rId10" imgW="3971880" imgH="228600">
            <p:pic>
              <p:nvPicPr>
                <p:cNvPr id="0" name="HTMLText8"/>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70" name="HTMLText9" r:id="rId11" imgW="3971880" imgH="228600"/>
        </mc:Choice>
        <mc:Fallback>
          <p:control name="HTMLText9" r:id="rId11" imgW="3971880" imgH="228600">
            <p:pic>
              <p:nvPicPr>
                <p:cNvPr id="0" name="HTMLText9"/>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71" name="HTMLText10" r:id="rId12" imgW="3971880" imgH="228600"/>
        </mc:Choice>
        <mc:Fallback>
          <p:control name="HTMLText10" r:id="rId12" imgW="3971880" imgH="228600">
            <p:pic>
              <p:nvPicPr>
                <p:cNvPr id="0" name="HTMLText10"/>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72" name="HTMLText11" r:id="rId13" imgW="3971880" imgH="228600"/>
        </mc:Choice>
        <mc:Fallback>
          <p:control name="HTMLText11" r:id="rId13" imgW="3971880" imgH="228600">
            <p:pic>
              <p:nvPicPr>
                <p:cNvPr id="0" name="HTMLText1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73" name="HTMLText12" r:id="rId14" imgW="3971880" imgH="228600"/>
        </mc:Choice>
        <mc:Fallback>
          <p:control name="HTMLText12" r:id="rId14" imgW="3971880" imgH="228600">
            <p:pic>
              <p:nvPicPr>
                <p:cNvPr id="0" name="HTMLText12"/>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474" name="HTMLText13" r:id="rId15" imgW="3971880" imgH="228600"/>
        </mc:Choice>
        <mc:Fallback>
          <p:control name="HTMLText13" r:id="rId15" imgW="3971880" imgH="228600">
            <p:pic>
              <p:nvPicPr>
                <p:cNvPr id="0" name="HTMLText13"/>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396716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9107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32</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YE320</a:t>
            </a:r>
          </a:p>
          <a:p>
            <a:r>
              <a:rPr lang="en-US" b="1" dirty="0" smtClean="0">
                <a:solidFill>
                  <a:srgbClr val="FF0000"/>
                </a:solidFill>
              </a:rPr>
              <a:t>Audit 24</a:t>
            </a:r>
            <a:endParaRPr lang="en-US" b="1" dirty="0">
              <a:solidFill>
                <a:srgbClr val="FF0000"/>
              </a:solidFill>
            </a:endParaRPr>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731607" rIns="457056" bIns="914112" numCol="1" anchor="ctr" anchorCtr="0" compatLnSpc="1">
            <a:prstTxWarp prst="textNoShape">
              <a:avLst/>
            </a:prstTxWarp>
            <a:spAutoFit/>
          </a:bodyPr>
          <a:lstStyle/>
          <a:p>
            <a:endParaRPr lang="en-US"/>
          </a:p>
        </p:txBody>
      </p:sp>
      <p:sp>
        <p:nvSpPr>
          <p:cNvPr id="16" name="Rectangle 15"/>
          <p:cNvSpPr>
            <a:spLocks noChangeArrowheads="1"/>
          </p:cNvSpPr>
          <p:nvPr/>
        </p:nvSpPr>
        <p:spPr bwMode="auto">
          <a:xfrm>
            <a:off x="200025" y="304800"/>
            <a:ext cx="9007594"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rPr>
              <a:t>Volunteer Application</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6600"/>
                </a:solidFill>
                <a:effectLst/>
                <a:latin typeface="Arial" pitchFamily="34" charset="0"/>
                <a:ea typeface="Times New Roman" pitchFamily="18" charset="0"/>
              </a:rPr>
              <a:t>Every non-host family volunteer (Rotary counselor, YEO and Rotary members, general volunteer) 18+ of age must complete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latin typeface="Arial" pitchFamily="34" charset="0"/>
                <a:ea typeface="Times New Roman" pitchFamily="18" charset="0"/>
                <a:cs typeface="Courier New" pitchFamily="49" charset="0"/>
              </a:rPr>
              <a:t>Position applying fo</a:t>
            </a: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Courier New" pitchFamily="49" charset="0"/>
              </a:rPr>
              <a:t>r</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Date:______________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Counselor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t>
            </a: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	Counselor for </a:t>
            </a:r>
            <a:r>
              <a:rPr kumimoji="0" lang="en-US" sz="8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(student name)</a:t>
            </a: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___________________________________________________</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I have received Counselor training: Initials________ Youth Exchange Officer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t>
            </a: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Non-Host Family Volunteer</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rPr>
              <a: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Courier New" pitchFamily="49" charset="0"/>
              <a:sym typeface="Wingdings" pitchFamily="2" charset="2"/>
            </a:endParaRPr>
          </a:p>
        </p:txBody>
      </p:sp>
      <p:sp>
        <p:nvSpPr>
          <p:cNvPr id="17" name="Rectangle 16"/>
          <p:cNvSpPr>
            <a:spLocks noChangeArrowheads="1"/>
          </p:cNvSpPr>
          <p:nvPr/>
        </p:nvSpPr>
        <p:spPr bwMode="auto">
          <a:xfrm>
            <a:off x="304800" y="1627940"/>
            <a:ext cx="8382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
            </a:r>
            <a:br>
              <a:rPr kumimoji="0" lang="en-US" sz="900" b="0" i="0" u="none" strike="noStrike" cap="none" normalizeH="0" baseline="0" dirty="0" smtClean="0">
                <a:ln>
                  <a:noFill/>
                </a:ln>
                <a:solidFill>
                  <a:schemeClr val="tx1"/>
                </a:solidFill>
                <a:effectLst/>
                <a:latin typeface="Arial" pitchFamily="34" charset="0"/>
              </a:rPr>
            </a:b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Volunteer Name:</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________________________________________________________________________________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City/State/Zip: ____________________________________________________________________________________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Telephone:  __________________Cell #________________ Email: ________________________________________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I am a Member of </a:t>
            </a:r>
            <a:r>
              <a:rPr kumimoji="0" lang="en-US" sz="1100" b="1" i="1"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_________________________ Rotary Club                           District    __________________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r>
            <a:b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b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VOLUNTEER HISTORY WITH YOUTH: (please attach additional sheets, if necessary)</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Have you had a previous affiliation in any way with the Secondary School Student program and/or international exchange students (</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Courier New" pitchFamily="49" charset="0"/>
              </a:rPr>
              <a:t>ie</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hosting, placing or monitoring exchange students)?       YES /  NO</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If Yes, please indicate the name of the sponsor that you were affiliated with and list the dates of your affiliation with that organization:______________________________________________________________________________________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List Other Volunteer position and or organization involvement:______________________________________________</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
            </a:r>
            <a:b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b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PERSONAL REFERENCES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Courier New" pitchFamily="49" charset="0"/>
              </a:rPr>
              <a:t>(not relatives and not more than one former or current Rotarian)   </a:t>
            </a:r>
            <a:endParaRPr kumimoji="0" lang="en-US" sz="1800" b="0" i="0" u="none" strike="noStrike" cap="none" normalizeH="0" baseline="0" dirty="0" smtClean="0">
              <a:ln>
                <a:noFill/>
              </a:ln>
              <a:solidFill>
                <a:schemeClr val="tx1"/>
              </a:solidFill>
              <a:effectLst/>
              <a:latin typeface="Arial" pitchFamily="34" charset="0"/>
            </a:endParaRPr>
          </a:p>
        </p:txBody>
      </p:sp>
    </p:spTree>
    <p:controls>
      <mc:AlternateContent xmlns:mc="http://schemas.openxmlformats.org/markup-compatibility/2006">
        <mc:Choice xmlns:v="urn:schemas-microsoft-com:vml" Requires="v">
          <p:control spid="20522"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3"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4"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5"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6"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7"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8"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9"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87447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33</a:t>
            </a:fld>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YE318</a:t>
            </a:r>
          </a:p>
          <a:p>
            <a:r>
              <a:rPr lang="en-US" b="1" dirty="0" smtClean="0">
                <a:solidFill>
                  <a:srgbClr val="FF0000"/>
                </a:solidFill>
              </a:rPr>
              <a:t>Audit 25</a:t>
            </a:r>
            <a:endParaRPr lang="en-US" b="1" dirty="0">
              <a:solidFill>
                <a:srgbClr val="FF0000"/>
              </a:solidFill>
            </a:endParaRPr>
          </a:p>
        </p:txBody>
      </p:sp>
      <p:sp>
        <p:nvSpPr>
          <p:cNvPr id="9" name="Rectangle 3"/>
          <p:cNvSpPr>
            <a:spLocks noChangeArrowheads="1"/>
          </p:cNvSpPr>
          <p:nvPr/>
        </p:nvSpPr>
        <p:spPr bwMode="auto">
          <a:xfrm>
            <a:off x="685800" y="3938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1074738" y="472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MS Mincho"/>
                <a:cs typeface="Times New Roman" pitchFamily="18" charset="0"/>
              </a:rPr>
              <a:t>   																 			</a:t>
            </a:r>
            <a:endParaRPr kumimoji="0" lang="en-US" altLang="ja-JP" sz="1800" b="0" i="0" u="none" strike="noStrike" cap="none" normalizeH="0" baseline="0" dirty="0" smtClean="0">
              <a:ln>
                <a:noFill/>
              </a:ln>
              <a:solidFill>
                <a:schemeClr val="tx1"/>
              </a:solidFill>
              <a:effectLst/>
              <a:latin typeface="Arial" pitchFamily="34" charset="0"/>
            </a:endParaRPr>
          </a:p>
        </p:txBody>
      </p:sp>
      <p:sp>
        <p:nvSpPr>
          <p:cNvPr id="15" name="Rectangle 17"/>
          <p:cNvSpPr>
            <a:spLocks noChangeArrowheads="1"/>
          </p:cNvSpPr>
          <p:nvPr/>
        </p:nvSpPr>
        <p:spPr bwMode="auto">
          <a:xfrm>
            <a:off x="1905000" y="3481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731607" rIns="457056" bIns="914112" numCol="1" anchor="ctr" anchorCtr="0" compatLnSpc="1">
            <a:prstTxWarp prst="textNoShape">
              <a:avLst/>
            </a:prstTxWarp>
            <a:spAutoFit/>
          </a:bodyPr>
          <a:lstStyle/>
          <a:p>
            <a:endParaRPr lang="en-US"/>
          </a:p>
        </p:txBody>
      </p:sp>
      <p:sp>
        <p:nvSpPr>
          <p:cNvPr id="2" name="Rectangle 11"/>
          <p:cNvSpPr>
            <a:spLocks noChangeArrowheads="1"/>
          </p:cNvSpPr>
          <p:nvPr/>
        </p:nvSpPr>
        <p:spPr bwMode="auto">
          <a:xfrm>
            <a:off x="428625"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                VOLUNTEER REFERENCE FORM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Non-Host Family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t>
            </a:r>
            <a:r>
              <a:rPr kumimoji="0" lang="en-US" sz="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Two references per volunteer / References cannot be a relative and not more than 1 form or current Rotarian.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 Box 10"/>
          <p:cNvSpPr txBox="1">
            <a:spLocks noChangeArrowheads="1"/>
          </p:cNvSpPr>
          <p:nvPr/>
        </p:nvSpPr>
        <p:spPr bwMode="auto">
          <a:xfrm>
            <a:off x="419100" y="1676400"/>
            <a:ext cx="6286500" cy="1055688"/>
          </a:xfrm>
          <a:prstGeom prst="rect">
            <a:avLst/>
          </a:prstGeom>
          <a:solidFill>
            <a:srgbClr val="FFFFFF"/>
          </a:solidFill>
          <a:ln w="2857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charset="0"/>
                <a:ea typeface="Times New Roman" pitchFamily="18" charset="0"/>
                <a:cs typeface="Times New Roman" pitchFamily="18" charset="0"/>
              </a:rPr>
              <a:t>Please fill out this form as honestly and completely as possible.</a:t>
            </a:r>
            <a:endParaRPr kumimoji="0" lang="en-US" sz="1200" b="1" i="1" u="none" strike="noStrike" cap="none" normalizeH="0" baseline="0" dirty="0" smtClean="0">
              <a:ln>
                <a:noFill/>
              </a:ln>
              <a:solidFill>
                <a:schemeClr val="tx1"/>
              </a:solidFill>
              <a:effectLst/>
              <a:latin typeface="Times"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charset="0"/>
              </a:rPr>
              <a:t>All answers will be kept strictly confidential</a:t>
            </a:r>
            <a:endParaRPr kumimoji="0" lang="en-US" sz="1200" b="1" i="1" u="none" strike="noStrike" cap="none" normalizeH="0" baseline="0" dirty="0" smtClean="0">
              <a:ln>
                <a:noFill/>
              </a:ln>
              <a:solidFill>
                <a:schemeClr val="tx1"/>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charset="0"/>
                <a:ea typeface="Times New Roman" pitchFamily="18" charset="0"/>
                <a:cs typeface="Times New Roman" pitchFamily="18" charset="0"/>
              </a:rPr>
              <a:t>RETURN THIS FORM TO:_________________________________________________________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charset="0"/>
                <a:ea typeface="Times New Roman" pitchFamily="18" charset="0"/>
                <a:cs typeface="Times New Roman" pitchFamily="18" charset="0"/>
              </a:rPr>
              <a:t>­­­­­­­­­­­­­­­­­­­­­­­­­­­­­­_______________________________________________________________________________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charset="0"/>
                <a:ea typeface="Times New Roman" pitchFamily="18" charset="0"/>
                <a:cs typeface="Times New Roman" pitchFamily="18" charset="0"/>
              </a:rPr>
              <a:t>This form is to be retained with the host district records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12"/>
          <p:cNvSpPr>
            <a:spLocks noChangeArrowheads="1"/>
          </p:cNvSpPr>
          <p:nvPr/>
        </p:nvSpPr>
        <p:spPr bwMode="auto">
          <a:xfrm>
            <a:off x="409575" y="2971800"/>
            <a:ext cx="8305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endParaRPr kumimoji="0" lang="en-US" sz="1200" b="1" i="0" u="none" strike="noStrike" cap="none" normalizeH="0" baseline="0" dirty="0" smtClean="0">
              <a:ln>
                <a:noFill/>
              </a:ln>
              <a:solidFill>
                <a:schemeClr val="tx1"/>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charset="0"/>
              </a:rPr>
              <a:t>Volunteer Name­­</a:t>
            </a:r>
            <a:r>
              <a:rPr kumimoji="0" lang="en-US" sz="1200" b="0" i="0" u="none" strike="noStrike" cap="none" normalizeH="0" baseline="0" dirty="0" smtClean="0">
                <a:ln>
                  <a:noFill/>
                </a:ln>
                <a:solidFill>
                  <a:schemeClr val="tx1"/>
                </a:solidFill>
                <a:effectLst/>
                <a:latin typeface="Times" charset="0"/>
              </a:rPr>
              <a:t>________</a:t>
            </a:r>
            <a:r>
              <a:rPr kumimoji="0" lang="en-US" sz="1200" b="1" i="0" u="none" strike="noStrike" cap="none" normalizeH="0" baseline="0" dirty="0" smtClean="0">
                <a:ln>
                  <a:noFill/>
                </a:ln>
                <a:solidFill>
                  <a:schemeClr val="tx1"/>
                </a:solidFill>
                <a:effectLst/>
                <a:latin typeface="Times" charset="0"/>
              </a:rPr>
              <a:t>___________________________ </a:t>
            </a:r>
            <a:r>
              <a:rPr kumimoji="0" lang="en-US" sz="1200" b="0" i="0" u="none" strike="noStrike" cap="none" normalizeH="0" baseline="0" dirty="0" smtClean="0">
                <a:ln>
                  <a:noFill/>
                </a:ln>
                <a:solidFill>
                  <a:schemeClr val="tx1"/>
                </a:solidFill>
                <a:effectLst/>
                <a:latin typeface="Times" charset="0"/>
              </a:rPr>
              <a:t>Rotary Club</a:t>
            </a:r>
            <a:r>
              <a:rPr kumimoji="0" lang="en-US" sz="1200" b="1" i="0" u="none" strike="noStrike" cap="none" normalizeH="0" baseline="0" dirty="0" smtClean="0">
                <a:ln>
                  <a:noFill/>
                </a:ln>
                <a:solidFill>
                  <a:schemeClr val="tx1"/>
                </a:solidFill>
                <a:effectLst/>
                <a:latin typeface="Times" charset="0"/>
              </a:rPr>
              <a:t>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cs typeface="Times New Roman" pitchFamily="18" charset="0"/>
              </a:rPr>
              <a:t>Your Name __________________________________________________________________________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cs typeface="Times New Roman" pitchFamily="18" charset="0"/>
              </a:rPr>
              <a:t>Address__________________________City_______________________St._______Zip_____________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cs typeface="Times New Roman" pitchFamily="18" charset="0"/>
              </a:rPr>
              <a:t>Telephone (______)_____________________email:_________________________________________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cs typeface="Times New Roman" pitchFamily="18" charset="0"/>
              </a:rPr>
              <a:t>1. How long have you known this individual? (approximately)    ________________Years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cs typeface="Times New Roman" pitchFamily="18" charset="0"/>
              </a:rPr>
              <a:t>2. In what capacity do you know this individual?_______________________________________</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charset="0"/>
                <a:ea typeface="Times New Roman" pitchFamily="18" charset="0"/>
              </a:rPr>
              <a:t>3. Are you aware of any problems such as alcoholism, drug abuse, physical abuse, etc. that might affect this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charset="0"/>
                <a:ea typeface="Times New Roman" pitchFamily="18" charset="0"/>
              </a:rPr>
              <a:t>Individual’s work </a:t>
            </a:r>
            <a:r>
              <a:rPr kumimoji="0" lang="en-US" sz="1200" b="0" i="0" u="none" strike="noStrike" cap="none" normalizeH="0" baseline="0" dirty="0" smtClean="0">
                <a:ln>
                  <a:noFill/>
                </a:ln>
                <a:solidFill>
                  <a:schemeClr val="tx1"/>
                </a:solidFill>
                <a:effectLst/>
                <a:latin typeface="Times" charset="0"/>
                <a:ea typeface="Times New Roman" pitchFamily="18" charset="0"/>
              </a:rPr>
              <a:t>with exchange student program?  _________If yes, please explain in confidentiality</a:t>
            </a:r>
          </a:p>
          <a:p>
            <a:r>
              <a:rPr kumimoji="0" lang="en-US" sz="1200" b="0" i="0" u="none" strike="noStrike" cap="none" normalizeH="0" baseline="0" dirty="0" smtClean="0">
                <a:ln>
                  <a:noFill/>
                </a:ln>
                <a:solidFill>
                  <a:schemeClr val="tx1"/>
                </a:solidFill>
                <a:effectLst/>
                <a:latin typeface="Times" charset="0"/>
                <a:ea typeface="Times New Roman" pitchFamily="18" charset="0"/>
              </a:rPr>
              <a:t> </a:t>
            </a:r>
            <a:r>
              <a:rPr lang="en-US" sz="1200" dirty="0">
                <a:latin typeface="Times" pitchFamily="18" charset="0"/>
                <a:cs typeface="Times" pitchFamily="18" charset="0"/>
              </a:rPr>
              <a:t>4. In your judgment, is this person a dependable, honest and stable individual?_____________________</a:t>
            </a:r>
          </a:p>
          <a:p>
            <a:r>
              <a:rPr lang="en-US" sz="1200" dirty="0">
                <a:latin typeface="Times" pitchFamily="18" charset="0"/>
                <a:cs typeface="Times" pitchFamily="18" charset="0"/>
              </a:rPr>
              <a:t> </a:t>
            </a:r>
            <a:r>
              <a:rPr lang="en-US" sz="1200" dirty="0" smtClean="0">
                <a:latin typeface="Times" pitchFamily="18" charset="0"/>
                <a:cs typeface="Times" pitchFamily="18" charset="0"/>
              </a:rPr>
              <a:t>____________________________________________________________________________________</a:t>
            </a:r>
            <a:endParaRPr lang="en-US" sz="1200" dirty="0">
              <a:latin typeface="Times" pitchFamily="18" charset="0"/>
              <a:cs typeface="Times" pitchFamily="18" charset="0"/>
            </a:endParaRPr>
          </a:p>
          <a:p>
            <a:r>
              <a:rPr lang="en-US" sz="1200" dirty="0">
                <a:latin typeface="Times" pitchFamily="18" charset="0"/>
                <a:cs typeface="Times" pitchFamily="18" charset="0"/>
              </a:rPr>
              <a:t> </a:t>
            </a:r>
            <a:r>
              <a:rPr lang="en-US" sz="1200" dirty="0" smtClean="0">
                <a:latin typeface="Times" pitchFamily="18" charset="0"/>
                <a:cs typeface="Times" pitchFamily="18" charset="0"/>
              </a:rPr>
              <a:t>____________________________________________________________________________________</a:t>
            </a:r>
            <a:endParaRPr lang="en-US" sz="1200" dirty="0">
              <a:latin typeface="Times" pitchFamily="18" charset="0"/>
              <a:cs typeface="Times" pitchFamily="18" charset="0"/>
            </a:endParaRPr>
          </a:p>
          <a:p>
            <a:r>
              <a:rPr lang="en-US" sz="1200" dirty="0">
                <a:latin typeface="Times" pitchFamily="18" charset="0"/>
                <a:cs typeface="Times" pitchFamily="18" charset="0"/>
              </a:rPr>
              <a:t> </a:t>
            </a:r>
            <a:r>
              <a:rPr lang="en-US" sz="1200" dirty="0" smtClean="0">
                <a:latin typeface="Times" pitchFamily="18" charset="0"/>
                <a:cs typeface="Times" pitchFamily="18" charset="0"/>
              </a:rPr>
              <a:t>5</a:t>
            </a:r>
            <a:r>
              <a:rPr lang="en-US" sz="1200" dirty="0">
                <a:latin typeface="Times" pitchFamily="18" charset="0"/>
                <a:cs typeface="Times" pitchFamily="18" charset="0"/>
              </a:rPr>
              <a:t>. Would you recommend this individual to work with Rotary Youth Exchange students? __________</a:t>
            </a:r>
          </a:p>
          <a:p>
            <a:r>
              <a:rPr lang="en-US" sz="1200" dirty="0">
                <a:latin typeface="Times" pitchFamily="18" charset="0"/>
                <a:cs typeface="Times" pitchFamily="18" charset="0"/>
              </a:rPr>
              <a:t> ____________________________________________________________________________________</a:t>
            </a:r>
          </a:p>
          <a:p>
            <a:endParaRPr lang="en-US" sz="1200" dirty="0">
              <a:latin typeface="Times" pitchFamily="18" charset="0"/>
              <a:cs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mc:AlternateContent xmlns:mc="http://schemas.openxmlformats.org/markup-compatibility/2006">
        <mc:Choice xmlns:v="urn:schemas-microsoft-com:vml" Requires="v">
          <p:control spid="21538" name="DefaultOcx" r:id="rId2" imgW="3962520" imgH="228600"/>
        </mc:Choice>
        <mc:Fallback>
          <p:control name="DefaultOcx" r:id="rId2" imgW="3962520" imgH="228600">
            <p:pic>
              <p:nvPicPr>
                <p:cNvPr id="0" name="DefaultOcx"/>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39" name="HTMLText1" r:id="rId3" imgW="3962520" imgH="228600"/>
        </mc:Choice>
        <mc:Fallback>
          <p:control name="HTMLText1" r:id="rId3" imgW="3962520" imgH="228600">
            <p:pic>
              <p:nvPicPr>
                <p:cNvPr id="0" name="HTMLText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0" name="HTMLText2" r:id="rId4" imgW="3962520" imgH="228600"/>
        </mc:Choice>
        <mc:Fallback>
          <p:control name="HTMLText2" r:id="rId4" imgW="3962520" imgH="228600">
            <p:pic>
              <p:nvPicPr>
                <p:cNvPr id="0" name="HTMLText2"/>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1" name="HTMLText3" r:id="rId5" imgW="3962520" imgH="228600"/>
        </mc:Choice>
        <mc:Fallback>
          <p:control name="HTMLText3" r:id="rId5" imgW="3962520" imgH="228600">
            <p:pic>
              <p:nvPicPr>
                <p:cNvPr id="0" name="HTMLText3"/>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2" name="HTMLText4" r:id="rId6" imgW="3962520" imgH="228600"/>
        </mc:Choice>
        <mc:Fallback>
          <p:control name="HTMLText4" r:id="rId6" imgW="3962520" imgH="228600">
            <p:pic>
              <p:nvPicPr>
                <p:cNvPr id="0" name="HTMLText4"/>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3" name="HTMLText5" r:id="rId7" imgW="3962520" imgH="228600"/>
        </mc:Choice>
        <mc:Fallback>
          <p:control name="HTMLText5" r:id="rId7" imgW="3962520" imgH="228600">
            <p:pic>
              <p:nvPicPr>
                <p:cNvPr id="0" name="HTMLText5"/>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4" name="HTMLText6" r:id="rId8" imgW="3962520" imgH="228600"/>
        </mc:Choice>
        <mc:Fallback>
          <p:control name="HTMLText6" r:id="rId8" imgW="3962520" imgH="228600">
            <p:pic>
              <p:nvPicPr>
                <p:cNvPr id="0" name="HTMLText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1545" name="HTMLText7" r:id="rId9" imgW="3962520" imgH="228600"/>
        </mc:Choice>
        <mc:Fallback>
          <p:control name="HTMLText7" r:id="rId9" imgW="3962520" imgH="228600">
            <p:pic>
              <p:nvPicPr>
                <p:cNvPr id="0" name="HTMLText7"/>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0"/>
                  <a:ext cx="396557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1099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8001000" cy="1470025"/>
          </a:xfrm>
        </p:spPr>
        <p:txBody>
          <a:bodyPr/>
          <a:lstStyle/>
          <a:p>
            <a:r>
              <a:rPr lang="en-US" dirty="0" smtClean="0">
                <a:solidFill>
                  <a:srgbClr val="FF0000"/>
                </a:solidFill>
              </a:rPr>
              <a:t>Complete All Inbound Forms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34</a:t>
            </a:fld>
            <a:endParaRPr lang="en-US"/>
          </a:p>
        </p:txBody>
      </p:sp>
      <p:pic>
        <p:nvPicPr>
          <p:cNvPr id="3074" name="Picture 2" descr="C:\Documents and Settings\Dan Bronson\Desktop\KE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228600"/>
            <a:ext cx="1457325" cy="145732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004888" y="1981200"/>
            <a:ext cx="7300912"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Every</a:t>
            </a:r>
            <a:r>
              <a:rPr lang="en-US" sz="3600" dirty="0" smtClean="0"/>
              <a:t> form</a:t>
            </a:r>
            <a:endParaRPr lang="en-US" dirty="0" smtClean="0"/>
          </a:p>
          <a:p>
            <a:endParaRPr lang="en-US" dirty="0"/>
          </a:p>
        </p:txBody>
      </p:sp>
      <p:sp>
        <p:nvSpPr>
          <p:cNvPr id="10" name="Subtitle 2"/>
          <p:cNvSpPr txBox="1">
            <a:spLocks/>
          </p:cNvSpPr>
          <p:nvPr/>
        </p:nvSpPr>
        <p:spPr>
          <a:xfrm>
            <a:off x="1438275" y="6400800"/>
            <a:ext cx="64008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2" name="Subtitle 2"/>
          <p:cNvSpPr txBox="1">
            <a:spLocks/>
          </p:cNvSpPr>
          <p:nvPr/>
        </p:nvSpPr>
        <p:spPr>
          <a:xfrm>
            <a:off x="990600" y="2667000"/>
            <a:ext cx="7391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Every form complete</a:t>
            </a:r>
          </a:p>
          <a:p>
            <a:endParaRPr lang="en-US" dirty="0" smtClean="0"/>
          </a:p>
          <a:p>
            <a:endParaRPr lang="en-US" dirty="0"/>
          </a:p>
          <a:p>
            <a:endParaRPr lang="en-US" dirty="0" smtClean="0"/>
          </a:p>
          <a:p>
            <a:endParaRPr lang="en-US" dirty="0"/>
          </a:p>
        </p:txBody>
      </p:sp>
      <p:sp>
        <p:nvSpPr>
          <p:cNvPr id="13" name="Subtitle 2"/>
          <p:cNvSpPr txBox="1">
            <a:spLocks/>
          </p:cNvSpPr>
          <p:nvPr/>
        </p:nvSpPr>
        <p:spPr>
          <a:xfrm>
            <a:off x="990600" y="3295650"/>
            <a:ext cx="6586538"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Completed in order</a:t>
            </a:r>
          </a:p>
          <a:p>
            <a:endParaRPr lang="en-US" sz="2800" dirty="0"/>
          </a:p>
          <a:p>
            <a:endParaRPr lang="en-US" sz="2800" dirty="0" smtClean="0"/>
          </a:p>
          <a:p>
            <a:endParaRPr lang="en-US" sz="2800" dirty="0"/>
          </a:p>
        </p:txBody>
      </p:sp>
      <p:sp>
        <p:nvSpPr>
          <p:cNvPr id="14" name="Subtitle 2"/>
          <p:cNvSpPr txBox="1">
            <a:spLocks/>
          </p:cNvSpPr>
          <p:nvPr/>
        </p:nvSpPr>
        <p:spPr>
          <a:xfrm>
            <a:off x="1476376" y="6858000"/>
            <a:ext cx="6105525" cy="4572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100" dirty="0" smtClean="0"/>
              <a:t>If you need the test, you need a CBC</a:t>
            </a:r>
          </a:p>
          <a:p>
            <a:endParaRPr lang="en-US" dirty="0"/>
          </a:p>
          <a:p>
            <a:endParaRPr lang="en-US" dirty="0" smtClean="0"/>
          </a:p>
          <a:p>
            <a:endParaRPr lang="en-US" dirty="0"/>
          </a:p>
        </p:txBody>
      </p:sp>
      <p:sp>
        <p:nvSpPr>
          <p:cNvPr id="15" name="Subtitle 2"/>
          <p:cNvSpPr txBox="1">
            <a:spLocks/>
          </p:cNvSpPr>
          <p:nvPr/>
        </p:nvSpPr>
        <p:spPr>
          <a:xfrm>
            <a:off x="990600" y="3886200"/>
            <a:ext cx="6376987"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Completed in a timely manner</a:t>
            </a:r>
          </a:p>
          <a:p>
            <a:endParaRPr lang="en-US" sz="2800" dirty="0"/>
          </a:p>
          <a:p>
            <a:endParaRPr lang="en-US" sz="2800" dirty="0" smtClean="0"/>
          </a:p>
          <a:p>
            <a:endParaRPr lang="en-US" sz="2800" dirty="0"/>
          </a:p>
        </p:txBody>
      </p:sp>
      <p:sp>
        <p:nvSpPr>
          <p:cNvPr id="16" name="Subtitle 2"/>
          <p:cNvSpPr txBox="1">
            <a:spLocks/>
          </p:cNvSpPr>
          <p:nvPr/>
        </p:nvSpPr>
        <p:spPr>
          <a:xfrm>
            <a:off x="990600" y="4552950"/>
            <a:ext cx="6376987"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 at all times</a:t>
            </a:r>
          </a:p>
          <a:p>
            <a:endParaRPr lang="en-US" sz="2800" dirty="0"/>
          </a:p>
          <a:p>
            <a:endParaRPr lang="en-US" sz="2800" dirty="0" smtClean="0"/>
          </a:p>
          <a:p>
            <a:endParaRPr lang="en-US" sz="2800" dirty="0"/>
          </a:p>
        </p:txBody>
      </p:sp>
      <p:sp>
        <p:nvSpPr>
          <p:cNvPr id="17" name="Subtitle 2"/>
          <p:cNvSpPr txBox="1">
            <a:spLocks/>
          </p:cNvSpPr>
          <p:nvPr/>
        </p:nvSpPr>
        <p:spPr>
          <a:xfrm>
            <a:off x="1004888" y="5181600"/>
            <a:ext cx="7815262"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 through the end of the exchange</a:t>
            </a:r>
          </a:p>
          <a:p>
            <a:endParaRPr lang="en-US" sz="2800" dirty="0"/>
          </a:p>
          <a:p>
            <a:endParaRPr lang="en-US" sz="2800" dirty="0" smtClean="0"/>
          </a:p>
          <a:p>
            <a:endParaRPr lang="en-US" sz="2800" dirty="0"/>
          </a:p>
        </p:txBody>
      </p:sp>
      <p:sp>
        <p:nvSpPr>
          <p:cNvPr id="18" name="Subtitle 2"/>
          <p:cNvSpPr txBox="1">
            <a:spLocks/>
          </p:cNvSpPr>
          <p:nvPr/>
        </p:nvSpPr>
        <p:spPr>
          <a:xfrm>
            <a:off x="990600" y="5734050"/>
            <a:ext cx="7815262"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Retain records for three years after exchange</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51546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8001000" cy="1470025"/>
          </a:xfrm>
        </p:spPr>
        <p:txBody>
          <a:bodyPr/>
          <a:lstStyle/>
          <a:p>
            <a:r>
              <a:rPr lang="en-US" dirty="0" smtClean="0">
                <a:solidFill>
                  <a:srgbClr val="FF0000"/>
                </a:solidFill>
              </a:rPr>
              <a:t>Complete All Inbound Forms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4</a:t>
            </a:fld>
            <a:endParaRPr lang="en-US"/>
          </a:p>
        </p:txBody>
      </p:sp>
      <p:pic>
        <p:nvPicPr>
          <p:cNvPr id="3074" name="Picture 2" descr="C:\Documents and Settings\Dan Bronson\Desktop\KE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228600"/>
            <a:ext cx="1457325" cy="145732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004888" y="1981200"/>
            <a:ext cx="7300912"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Every</a:t>
            </a:r>
            <a:r>
              <a:rPr lang="en-US" sz="3600" dirty="0" smtClean="0"/>
              <a:t> form</a:t>
            </a:r>
            <a:endParaRPr lang="en-US" dirty="0" smtClean="0"/>
          </a:p>
          <a:p>
            <a:endParaRPr lang="en-US" dirty="0"/>
          </a:p>
        </p:txBody>
      </p:sp>
      <p:sp>
        <p:nvSpPr>
          <p:cNvPr id="10" name="Subtitle 2"/>
          <p:cNvSpPr txBox="1">
            <a:spLocks/>
          </p:cNvSpPr>
          <p:nvPr/>
        </p:nvSpPr>
        <p:spPr>
          <a:xfrm>
            <a:off x="1438275" y="6400800"/>
            <a:ext cx="64008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2" name="Subtitle 2"/>
          <p:cNvSpPr txBox="1">
            <a:spLocks/>
          </p:cNvSpPr>
          <p:nvPr/>
        </p:nvSpPr>
        <p:spPr>
          <a:xfrm>
            <a:off x="990600" y="2667000"/>
            <a:ext cx="73914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Every form complete</a:t>
            </a:r>
          </a:p>
          <a:p>
            <a:endParaRPr lang="en-US" dirty="0" smtClean="0"/>
          </a:p>
          <a:p>
            <a:endParaRPr lang="en-US" dirty="0"/>
          </a:p>
          <a:p>
            <a:endParaRPr lang="en-US" dirty="0" smtClean="0"/>
          </a:p>
          <a:p>
            <a:endParaRPr lang="en-US" dirty="0"/>
          </a:p>
        </p:txBody>
      </p:sp>
      <p:sp>
        <p:nvSpPr>
          <p:cNvPr id="13" name="Subtitle 2"/>
          <p:cNvSpPr txBox="1">
            <a:spLocks/>
          </p:cNvSpPr>
          <p:nvPr/>
        </p:nvSpPr>
        <p:spPr>
          <a:xfrm>
            <a:off x="990600" y="3295650"/>
            <a:ext cx="6586538"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Completed in order</a:t>
            </a:r>
          </a:p>
          <a:p>
            <a:endParaRPr lang="en-US" sz="2800" dirty="0"/>
          </a:p>
          <a:p>
            <a:endParaRPr lang="en-US" sz="2800" dirty="0" smtClean="0"/>
          </a:p>
          <a:p>
            <a:endParaRPr lang="en-US" sz="2800" dirty="0"/>
          </a:p>
        </p:txBody>
      </p:sp>
      <p:sp>
        <p:nvSpPr>
          <p:cNvPr id="14" name="Subtitle 2"/>
          <p:cNvSpPr txBox="1">
            <a:spLocks/>
          </p:cNvSpPr>
          <p:nvPr/>
        </p:nvSpPr>
        <p:spPr>
          <a:xfrm>
            <a:off x="1476376" y="6858000"/>
            <a:ext cx="6105525" cy="4572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100" dirty="0" smtClean="0"/>
              <a:t>If you need the test, you need a CBC</a:t>
            </a:r>
          </a:p>
          <a:p>
            <a:endParaRPr lang="en-US" dirty="0"/>
          </a:p>
          <a:p>
            <a:endParaRPr lang="en-US" dirty="0" smtClean="0"/>
          </a:p>
          <a:p>
            <a:endParaRPr lang="en-US" dirty="0"/>
          </a:p>
        </p:txBody>
      </p:sp>
      <p:sp>
        <p:nvSpPr>
          <p:cNvPr id="15" name="Subtitle 2"/>
          <p:cNvSpPr txBox="1">
            <a:spLocks/>
          </p:cNvSpPr>
          <p:nvPr/>
        </p:nvSpPr>
        <p:spPr>
          <a:xfrm>
            <a:off x="990600" y="3886200"/>
            <a:ext cx="6376987"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Completed in a timely manner</a:t>
            </a:r>
          </a:p>
          <a:p>
            <a:endParaRPr lang="en-US" sz="2800" dirty="0"/>
          </a:p>
          <a:p>
            <a:endParaRPr lang="en-US" sz="2800" dirty="0" smtClean="0"/>
          </a:p>
          <a:p>
            <a:endParaRPr lang="en-US" sz="2800" dirty="0"/>
          </a:p>
        </p:txBody>
      </p:sp>
      <p:sp>
        <p:nvSpPr>
          <p:cNvPr id="16" name="Subtitle 2"/>
          <p:cNvSpPr txBox="1">
            <a:spLocks/>
          </p:cNvSpPr>
          <p:nvPr/>
        </p:nvSpPr>
        <p:spPr>
          <a:xfrm>
            <a:off x="990600" y="4552950"/>
            <a:ext cx="6376987"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 at all times</a:t>
            </a:r>
          </a:p>
          <a:p>
            <a:endParaRPr lang="en-US" sz="2800" dirty="0"/>
          </a:p>
          <a:p>
            <a:endParaRPr lang="en-US" sz="2800" dirty="0" smtClean="0"/>
          </a:p>
          <a:p>
            <a:endParaRPr lang="en-US" sz="2800" dirty="0"/>
          </a:p>
        </p:txBody>
      </p:sp>
      <p:sp>
        <p:nvSpPr>
          <p:cNvPr id="17" name="Subtitle 2"/>
          <p:cNvSpPr txBox="1">
            <a:spLocks/>
          </p:cNvSpPr>
          <p:nvPr/>
        </p:nvSpPr>
        <p:spPr>
          <a:xfrm>
            <a:off x="1004888" y="5181600"/>
            <a:ext cx="7815262"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Complete through the end of the exchange</a:t>
            </a:r>
          </a:p>
          <a:p>
            <a:endParaRPr lang="en-US" dirty="0"/>
          </a:p>
          <a:p>
            <a:endParaRPr lang="en-US" sz="2800" dirty="0" smtClean="0"/>
          </a:p>
          <a:p>
            <a:endParaRPr lang="en-US" sz="2800" dirty="0"/>
          </a:p>
        </p:txBody>
      </p:sp>
      <p:sp>
        <p:nvSpPr>
          <p:cNvPr id="18" name="Subtitle 2"/>
          <p:cNvSpPr txBox="1">
            <a:spLocks/>
          </p:cNvSpPr>
          <p:nvPr/>
        </p:nvSpPr>
        <p:spPr>
          <a:xfrm>
            <a:off x="990600" y="5734050"/>
            <a:ext cx="7815262"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Retain records for three years after exchange</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253846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7457215"/>
              </p:ext>
            </p:extLst>
          </p:nvPr>
        </p:nvGraphicFramePr>
        <p:xfrm>
          <a:off x="2057400" y="380998"/>
          <a:ext cx="5867399" cy="6267267"/>
        </p:xfrm>
        <a:graphic>
          <a:graphicData uri="http://schemas.openxmlformats.org/drawingml/2006/table">
            <a:tbl>
              <a:tblPr>
                <a:tableStyleId>{5C22544A-7EE6-4342-B048-85BDC9FD1C3A}</a:tableStyleId>
              </a:tblPr>
              <a:tblGrid>
                <a:gridCol w="3882471"/>
                <a:gridCol w="1036157"/>
                <a:gridCol w="948771"/>
              </a:tblGrid>
              <a:tr h="364383">
                <a:tc>
                  <a:txBody>
                    <a:bodyPr/>
                    <a:lstStyle/>
                    <a:p>
                      <a:pPr algn="l" fontAlgn="b"/>
                      <a:r>
                        <a:rPr lang="en-US" sz="1000" u="none" strike="noStrike" dirty="0">
                          <a:effectLst/>
                        </a:rPr>
                        <a:t>Student Name:</a:t>
                      </a:r>
                      <a:endParaRPr lang="en-US" sz="1000" b="1" i="0" u="none" strike="noStrike" dirty="0">
                        <a:effectLst/>
                        <a:latin typeface="Arial"/>
                      </a:endParaRPr>
                    </a:p>
                  </a:txBody>
                  <a:tcPr marL="2699" marR="2699" marT="2699" marB="0" anchor="b"/>
                </a:tc>
                <a:tc>
                  <a:txBody>
                    <a:bodyPr/>
                    <a:lstStyle/>
                    <a:p>
                      <a:pPr algn="ctr" fontAlgn="b"/>
                      <a:r>
                        <a:rPr lang="en-US" sz="1000" u="none" strike="noStrike">
                          <a:effectLst/>
                        </a:rPr>
                        <a:t> </a:t>
                      </a:r>
                      <a:endParaRPr lang="en-US" sz="1000" b="0"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0" i="0" u="none" strike="noStrike">
                        <a:effectLst/>
                        <a:latin typeface="Arial"/>
                      </a:endParaRPr>
                    </a:p>
                  </a:txBody>
                  <a:tcPr marL="2699" marR="2699" marT="2699" marB="0" anchor="b"/>
                </a:tc>
              </a:tr>
              <a:tr h="133413">
                <a:tc>
                  <a:txBody>
                    <a:bodyPr/>
                    <a:lstStyle/>
                    <a:p>
                      <a:pPr algn="l" fontAlgn="b"/>
                      <a:endParaRPr lang="en-US" sz="1000" b="0" i="0" u="none" strike="noStrike">
                        <a:effectLst/>
                        <a:latin typeface="Arial"/>
                      </a:endParaRPr>
                    </a:p>
                  </a:txBody>
                  <a:tcPr marL="2699" marR="2699" marT="2699" marB="0" anchor="b"/>
                </a:tc>
                <a:tc>
                  <a:txBody>
                    <a:bodyPr/>
                    <a:lstStyle/>
                    <a:p>
                      <a:pPr algn="ctr" fontAlgn="b"/>
                      <a:endParaRPr lang="en-US" sz="1000" b="0" i="0" u="none" strike="noStrike">
                        <a:effectLst/>
                        <a:latin typeface="Arial"/>
                      </a:endParaRPr>
                    </a:p>
                  </a:txBody>
                  <a:tcPr marL="2699" marR="2699" marT="2699" marB="0" anchor="b"/>
                </a:tc>
                <a:tc>
                  <a:txBody>
                    <a:bodyPr/>
                    <a:lstStyle/>
                    <a:p>
                      <a:pPr algn="l" fontAlgn="b"/>
                      <a:endParaRPr lang="en-US" sz="1000" b="0" i="0" u="none" strike="noStrike">
                        <a:effectLst/>
                        <a:latin typeface="Arial"/>
                      </a:endParaRPr>
                    </a:p>
                  </a:txBody>
                  <a:tcPr marL="2699" marR="2699" marT="2699" marB="0" anchor="b"/>
                </a:tc>
              </a:tr>
              <a:tr h="133856">
                <a:tc>
                  <a:txBody>
                    <a:bodyPr/>
                    <a:lstStyle/>
                    <a:p>
                      <a:pPr algn="l" fontAlgn="b"/>
                      <a:r>
                        <a:rPr lang="en-US" sz="1000" u="none" strike="noStrike">
                          <a:effectLst/>
                        </a:rPr>
                        <a:t>Host Club:  </a:t>
                      </a:r>
                      <a:endParaRPr lang="en-US" sz="1000" b="1" i="0" u="none" strike="noStrike">
                        <a:effectLst/>
                        <a:latin typeface="Arial"/>
                      </a:endParaRPr>
                    </a:p>
                  </a:txBody>
                  <a:tcPr marL="2699" marR="2699" marT="2699" marB="0" anchor="b"/>
                </a:tc>
                <a:tc>
                  <a:txBody>
                    <a:bodyPr/>
                    <a:lstStyle/>
                    <a:p>
                      <a:pPr algn="ctr" fontAlgn="b"/>
                      <a:r>
                        <a:rPr lang="en-US" sz="1000" u="none" strike="noStrike">
                          <a:effectLst/>
                        </a:rPr>
                        <a:t> </a:t>
                      </a:r>
                      <a:endParaRPr lang="en-US" sz="1000" b="0"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0" i="0" u="none" strike="noStrike">
                        <a:effectLst/>
                        <a:latin typeface="Arial"/>
                      </a:endParaRPr>
                    </a:p>
                  </a:txBody>
                  <a:tcPr marL="2699" marR="2699" marT="2699" marB="0" anchor="b"/>
                </a:tc>
              </a:tr>
              <a:tr h="133413">
                <a:tc>
                  <a:txBody>
                    <a:bodyPr/>
                    <a:lstStyle/>
                    <a:p>
                      <a:pPr algn="l" fontAlgn="b"/>
                      <a:endParaRPr lang="en-US" sz="1000" b="1" i="0" u="none" strike="noStrike">
                        <a:effectLst/>
                        <a:latin typeface="Arial"/>
                      </a:endParaRPr>
                    </a:p>
                  </a:txBody>
                  <a:tcPr marL="2699" marR="2699" marT="2699" marB="0" anchor="b"/>
                </a:tc>
                <a:tc>
                  <a:txBody>
                    <a:bodyPr/>
                    <a:lstStyle/>
                    <a:p>
                      <a:pPr algn="ctr" fontAlgn="b"/>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a:t>
                      </a:r>
                      <a:endParaRPr lang="en-US" sz="1000" b="0" i="0" u="none" strike="noStrike">
                        <a:effectLst/>
                        <a:latin typeface="Arial"/>
                      </a:endParaRPr>
                    </a:p>
                  </a:txBody>
                  <a:tcPr marL="2699" marR="2699" marT="2699" marB="0" anchor="b"/>
                </a:tc>
              </a:tr>
              <a:tr h="133413">
                <a:tc>
                  <a:txBody>
                    <a:bodyPr/>
                    <a:lstStyle/>
                    <a:p>
                      <a:pPr algn="l" fontAlgn="b"/>
                      <a:r>
                        <a:rPr lang="en-US" sz="1000" u="none" strike="noStrike">
                          <a:effectLst/>
                        </a:rPr>
                        <a:t>Action completed</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Date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Rotarian Initials</a:t>
                      </a:r>
                      <a:endParaRPr lang="en-US" sz="1000" b="0" i="0" u="none" strike="noStrike">
                        <a:effectLst/>
                        <a:latin typeface="Arial"/>
                      </a:endParaRPr>
                    </a:p>
                  </a:txBody>
                  <a:tcPr marL="2699" marR="2699" marT="2699" marB="0" anchor="b"/>
                </a:tc>
              </a:tr>
              <a:tr h="245404">
                <a:tc>
                  <a:txBody>
                    <a:bodyPr/>
                    <a:lstStyle/>
                    <a:p>
                      <a:pPr algn="l" fontAlgn="b"/>
                      <a:r>
                        <a:rPr lang="en-US" sz="1000" u="none" strike="noStrike">
                          <a:effectLst/>
                        </a:rPr>
                        <a:t>Guarantee Form Completed:</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45404">
                <a:tc>
                  <a:txBody>
                    <a:bodyPr/>
                    <a:lstStyle/>
                    <a:p>
                      <a:pPr algn="l" fontAlgn="b"/>
                      <a:r>
                        <a:rPr lang="en-US" sz="1000" u="none" strike="noStrike">
                          <a:effectLst/>
                        </a:rPr>
                        <a:t>School Letter of Acceptance :</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45404">
                <a:tc>
                  <a:txBody>
                    <a:bodyPr/>
                    <a:lstStyle/>
                    <a:p>
                      <a:pPr algn="l" fontAlgn="b"/>
                      <a:r>
                        <a:rPr lang="en-US" sz="1000" u="none" strike="noStrike">
                          <a:effectLst/>
                        </a:rPr>
                        <a:t>School Check List Completed (Form IB29)</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r h="245404">
                <a:tc>
                  <a:txBody>
                    <a:bodyPr/>
                    <a:lstStyle/>
                    <a:p>
                      <a:pPr algn="l" fontAlgn="b"/>
                      <a:r>
                        <a:rPr lang="en-US" sz="1000" u="none" strike="noStrike">
                          <a:effectLst/>
                        </a:rPr>
                        <a:t>Insurance Purchased</a:t>
                      </a:r>
                      <a:endParaRPr lang="en-US" sz="1000" b="0" i="0" u="none" strike="noStrike">
                        <a:effectLst/>
                        <a:latin typeface="Arial"/>
                      </a:endParaRPr>
                    </a:p>
                  </a:txBody>
                  <a:tcPr marL="2699" marR="2699" marT="2699" marB="0" anchor="b"/>
                </a:tc>
                <a:tc>
                  <a:txBody>
                    <a:bodyPr/>
                    <a:lstStyle/>
                    <a:p>
                      <a:pPr algn="ctr" fontAlgn="b"/>
                      <a:r>
                        <a:rPr lang="en-US" sz="1000" u="none" strike="noStrike" dirty="0">
                          <a:effectLst/>
                        </a:rPr>
                        <a:t>      /      /</a:t>
                      </a:r>
                      <a:endParaRPr lang="en-US" sz="1000" b="1" i="0" u="none" strike="noStrike" dirty="0">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82585">
                <a:tc>
                  <a:txBody>
                    <a:bodyPr/>
                    <a:lstStyle/>
                    <a:p>
                      <a:pPr algn="ctr" fontAlgn="b"/>
                      <a:r>
                        <a:rPr lang="en-US" sz="1000" u="none" strike="noStrike">
                          <a:effectLst/>
                        </a:rPr>
                        <a:t>Items sent or given:</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Date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Rotarian Initials</a:t>
                      </a:r>
                      <a:endParaRPr lang="en-US" sz="1000" b="0" i="0" u="none" strike="noStrike">
                        <a:effectLst/>
                        <a:latin typeface="Arial"/>
                      </a:endParaRPr>
                    </a:p>
                  </a:txBody>
                  <a:tcPr marL="2699" marR="2699" marT="2699" marB="0" anchor="b"/>
                </a:tc>
              </a:tr>
              <a:tr h="245404">
                <a:tc>
                  <a:txBody>
                    <a:bodyPr/>
                    <a:lstStyle/>
                    <a:p>
                      <a:pPr algn="l" fontAlgn="b"/>
                      <a:r>
                        <a:rPr lang="en-US" sz="1000" u="none" strike="noStrike">
                          <a:effectLst/>
                        </a:rPr>
                        <a:t>Summary of regulations, rules, procedures, insurance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ctr" fontAlgn="b"/>
                      <a:r>
                        <a:rPr lang="en-US" sz="1000" u="none" strike="noStrike">
                          <a:effectLst/>
                        </a:rPr>
                        <a:t> </a:t>
                      </a:r>
                      <a:endParaRPr lang="en-US" sz="1000" b="0" i="0" u="none" strike="noStrike">
                        <a:effectLst/>
                        <a:latin typeface="Arial"/>
                      </a:endParaRPr>
                    </a:p>
                  </a:txBody>
                  <a:tcPr marL="2699" marR="2699" marT="2699" marB="0" anchor="b"/>
                </a:tc>
              </a:tr>
              <a:tr h="200783">
                <a:tc>
                  <a:txBody>
                    <a:bodyPr/>
                    <a:lstStyle/>
                    <a:p>
                      <a:pPr algn="l" fontAlgn="b"/>
                      <a:r>
                        <a:rPr lang="en-US" sz="1000" u="none" strike="noStrike">
                          <a:effectLst/>
                        </a:rPr>
                        <a:t>Sexual abuse documents </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00783">
                <a:tc>
                  <a:txBody>
                    <a:bodyPr/>
                    <a:lstStyle/>
                    <a:p>
                      <a:pPr algn="l" fontAlgn="b"/>
                      <a:r>
                        <a:rPr lang="en-US" sz="1000" u="none" strike="noStrike">
                          <a:effectLst/>
                        </a:rPr>
                        <a:t>Host family profile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00783">
                <a:tc>
                  <a:txBody>
                    <a:bodyPr/>
                    <a:lstStyle/>
                    <a:p>
                      <a:pPr algn="l" fontAlgn="b"/>
                      <a:r>
                        <a:rPr lang="en-US" sz="1000" u="none" strike="noStrike">
                          <a:effectLst/>
                        </a:rPr>
                        <a:t>School/community profile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185911">
                <a:tc>
                  <a:txBody>
                    <a:bodyPr/>
                    <a:lstStyle/>
                    <a:p>
                      <a:pPr algn="l" fontAlgn="b"/>
                      <a:r>
                        <a:rPr lang="en-US" sz="1000" u="none" strike="noStrike">
                          <a:effectLst/>
                        </a:rPr>
                        <a:t>Identification card</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08221">
                <a:tc>
                  <a:txBody>
                    <a:bodyPr/>
                    <a:lstStyle/>
                    <a:p>
                      <a:pPr algn="l" fontAlgn="b"/>
                      <a:r>
                        <a:rPr lang="en-US" sz="1000" u="none" strike="noStrike">
                          <a:effectLst/>
                        </a:rPr>
                        <a:t>Orientation Program date:</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08221">
                <a:tc>
                  <a:txBody>
                    <a:bodyPr/>
                    <a:lstStyle/>
                    <a:p>
                      <a:pPr algn="l" fontAlgn="b"/>
                      <a:r>
                        <a:rPr lang="en-US" sz="1000" u="none" strike="noStrike">
                          <a:effectLst/>
                        </a:rPr>
                        <a:t>Cultural Awareness Training:</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178473">
                <a:tc>
                  <a:txBody>
                    <a:bodyPr/>
                    <a:lstStyle/>
                    <a:p>
                      <a:pPr algn="l" fontAlgn="b"/>
                      <a:r>
                        <a:rPr lang="en-US" sz="1000" u="none" strike="noStrike">
                          <a:effectLst/>
                        </a:rPr>
                        <a:t>Counselor August meeting:        Must be in person</a:t>
                      </a:r>
                      <a:endParaRPr lang="en-US" sz="1000" b="1"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193348">
                <a:tc>
                  <a:txBody>
                    <a:bodyPr/>
                    <a:lstStyle/>
                    <a:p>
                      <a:pPr algn="l" fontAlgn="b"/>
                      <a:r>
                        <a:rPr lang="en-US" sz="1000" u="none" strike="noStrike">
                          <a:effectLst/>
                        </a:rPr>
                        <a:t>Describe Visit:</a:t>
                      </a:r>
                      <a:endParaRPr lang="en-US" sz="1000" b="0" i="0" u="none" strike="noStrike">
                        <a:effectLst/>
                        <a:latin typeface="Arial"/>
                      </a:endParaRPr>
                    </a:p>
                  </a:txBody>
                  <a:tcPr marL="2699" marR="2699" marT="2699" marB="0" anchor="b"/>
                </a:tc>
                <a:tc>
                  <a:txBody>
                    <a:bodyPr/>
                    <a:lstStyle/>
                    <a:p>
                      <a:pPr algn="ctr" fontAlgn="b"/>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23093">
                <a:tc>
                  <a:txBody>
                    <a:bodyPr/>
                    <a:lstStyle/>
                    <a:p>
                      <a:pPr algn="l" fontAlgn="b"/>
                      <a:r>
                        <a:rPr lang="en-US" sz="1000" u="none" strike="noStrike">
                          <a:effectLst/>
                        </a:rPr>
                        <a:t>Corrective action</a:t>
                      </a:r>
                      <a:endParaRPr lang="en-US" sz="1000" b="0" i="0" u="none" strike="noStrike">
                        <a:effectLst/>
                        <a:latin typeface="Arial"/>
                      </a:endParaRPr>
                    </a:p>
                  </a:txBody>
                  <a:tcPr marL="2699" marR="2699" marT="2699" marB="0" anchor="b"/>
                </a:tc>
                <a:tc>
                  <a:txBody>
                    <a:bodyPr/>
                    <a:lstStyle/>
                    <a:p>
                      <a:pPr algn="ctr" fontAlgn="b"/>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275148">
                <a:tc gridSpan="3">
                  <a:txBody>
                    <a:bodyPr/>
                    <a:lstStyle/>
                    <a:p>
                      <a:pPr algn="l" fontAlgn="b"/>
                      <a:r>
                        <a:rPr lang="en-US" sz="1000" u="none" strike="noStrike">
                          <a:effectLst/>
                        </a:rPr>
                        <a:t>** All other contact (except August) may take place in-person, on the phone or via electronic mail and MUST be properly documented.</a:t>
                      </a:r>
                      <a:endParaRPr lang="en-US" sz="1000" b="0" i="0" u="none" strike="noStrike">
                        <a:solidFill>
                          <a:srgbClr val="DD0806"/>
                        </a:solidFill>
                        <a:effectLst/>
                        <a:latin typeface="Arial"/>
                      </a:endParaRPr>
                    </a:p>
                  </a:txBody>
                  <a:tcPr marL="2699" marR="2699" marT="2699" marB="0" anchor="b"/>
                </a:tc>
                <a:tc hMerge="1">
                  <a:txBody>
                    <a:bodyPr/>
                    <a:lstStyle/>
                    <a:p>
                      <a:endParaRPr lang="en-US"/>
                    </a:p>
                  </a:txBody>
                  <a:tcPr/>
                </a:tc>
                <a:tc hMerge="1">
                  <a:txBody>
                    <a:bodyPr/>
                    <a:lstStyle/>
                    <a:p>
                      <a:endParaRPr lang="en-US"/>
                    </a:p>
                  </a:txBody>
                  <a:tcPr/>
                </a:tc>
              </a:tr>
              <a:tr h="163602">
                <a:tc>
                  <a:txBody>
                    <a:bodyPr/>
                    <a:lstStyle/>
                    <a:p>
                      <a:pPr algn="l" fontAlgn="b"/>
                      <a:r>
                        <a:rPr lang="en-US" sz="1000" u="none" strike="noStrike">
                          <a:effectLst/>
                        </a:rPr>
                        <a:t>Counselor September meeting:</a:t>
                      </a:r>
                      <a:endParaRPr lang="en-US" sz="1000" b="1"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156167">
                <a:tc>
                  <a:txBody>
                    <a:bodyPr/>
                    <a:lstStyle/>
                    <a:p>
                      <a:pPr algn="l" fontAlgn="b"/>
                      <a:r>
                        <a:rPr lang="en-US" sz="1000" u="none" strike="noStrike">
                          <a:effectLst/>
                        </a:rPr>
                        <a:t>Describe Visit:</a:t>
                      </a:r>
                      <a:endParaRPr lang="en-US" sz="1000" b="0" i="0" u="none" strike="noStrike">
                        <a:effectLst/>
                        <a:latin typeface="Arial"/>
                      </a:endParaRPr>
                    </a:p>
                  </a:txBody>
                  <a:tcPr marL="2699" marR="2699" marT="2699" marB="0" anchor="b"/>
                </a:tc>
                <a:tc>
                  <a:txBody>
                    <a:bodyPr/>
                    <a:lstStyle/>
                    <a:p>
                      <a:pPr algn="ctr" fontAlgn="b"/>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342077">
                <a:tc>
                  <a:txBody>
                    <a:bodyPr/>
                    <a:lstStyle/>
                    <a:p>
                      <a:pPr algn="l" fontAlgn="b"/>
                      <a:r>
                        <a:rPr lang="en-US" sz="1000" u="none" strike="noStrike">
                          <a:effectLst/>
                        </a:rPr>
                        <a:t>Corrective action</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a:t>
                      </a:r>
                      <a:endParaRPr lang="en-US" sz="1000" b="1" i="0" u="none" strike="noStrike">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r h="163602">
                <a:tc>
                  <a:txBody>
                    <a:bodyPr/>
                    <a:lstStyle/>
                    <a:p>
                      <a:pPr algn="l" fontAlgn="b"/>
                      <a:r>
                        <a:rPr lang="en-US" sz="1000" u="none" strike="noStrike">
                          <a:effectLst/>
                        </a:rPr>
                        <a:t>Counselor October meeting:</a:t>
                      </a:r>
                      <a:endParaRPr lang="en-US" sz="1000" b="1"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r h="156167">
                <a:tc>
                  <a:txBody>
                    <a:bodyPr/>
                    <a:lstStyle/>
                    <a:p>
                      <a:pPr algn="l" fontAlgn="b"/>
                      <a:r>
                        <a:rPr lang="en-US" sz="1000" u="none" strike="noStrike">
                          <a:effectLst/>
                        </a:rPr>
                        <a:t>Describe Visit:</a:t>
                      </a:r>
                      <a:endParaRPr lang="en-US" sz="1000" b="0" i="0" u="none" strike="noStrike">
                        <a:effectLst/>
                        <a:latin typeface="Arial"/>
                      </a:endParaRPr>
                    </a:p>
                  </a:txBody>
                  <a:tcPr marL="2699" marR="2699" marT="2699" marB="0" anchor="b"/>
                </a:tc>
                <a:tc>
                  <a:txBody>
                    <a:bodyPr/>
                    <a:lstStyle/>
                    <a:p>
                      <a:pPr algn="ctr" fontAlgn="b"/>
                      <a:endParaRPr lang="en-US" sz="1000" b="1" i="0" u="none" strike="noStrike">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r h="342077">
                <a:tc>
                  <a:txBody>
                    <a:bodyPr/>
                    <a:lstStyle/>
                    <a:p>
                      <a:pPr algn="l" fontAlgn="b"/>
                      <a:r>
                        <a:rPr lang="en-US" sz="1000" u="none" strike="noStrike" dirty="0">
                          <a:effectLst/>
                        </a:rPr>
                        <a:t>Corrective action</a:t>
                      </a:r>
                      <a:endParaRPr lang="en-US" sz="1000" b="0" i="0" u="none" strike="noStrike" dirty="0">
                        <a:effectLst/>
                        <a:latin typeface="Arial"/>
                      </a:endParaRPr>
                    </a:p>
                  </a:txBody>
                  <a:tcPr marL="2699" marR="2699" marT="2699" marB="0" anchor="b"/>
                </a:tc>
                <a:tc>
                  <a:txBody>
                    <a:bodyPr/>
                    <a:lstStyle/>
                    <a:p>
                      <a:pPr algn="ctr" fontAlgn="b"/>
                      <a:endParaRPr lang="en-US" sz="1000" b="1" i="0" u="none" strike="noStrike" dirty="0">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r h="171038">
                <a:tc>
                  <a:txBody>
                    <a:bodyPr/>
                    <a:lstStyle/>
                    <a:p>
                      <a:pPr algn="l" fontAlgn="b"/>
                      <a:r>
                        <a:rPr lang="en-US" sz="1000" u="none" strike="noStrike">
                          <a:effectLst/>
                        </a:rPr>
                        <a:t>Post Exchange Evaluation</a:t>
                      </a:r>
                      <a:endParaRPr lang="en-US" sz="1000" b="0" i="0" u="none" strike="noStrike">
                        <a:effectLst/>
                        <a:latin typeface="Arial"/>
                      </a:endParaRPr>
                    </a:p>
                  </a:txBody>
                  <a:tcPr marL="2699" marR="2699" marT="2699" marB="0" anchor="b"/>
                </a:tc>
                <a:tc>
                  <a:txBody>
                    <a:bodyPr/>
                    <a:lstStyle/>
                    <a:p>
                      <a:pPr algn="ctr" fontAlgn="b"/>
                      <a:r>
                        <a:rPr lang="en-US" sz="1000" u="none" strike="noStrike">
                          <a:effectLst/>
                        </a:rPr>
                        <a:t>      /      /</a:t>
                      </a:r>
                      <a:endParaRPr lang="en-US" sz="1000" b="1" i="0" u="none" strike="noStrike">
                        <a:effectLst/>
                        <a:latin typeface="Arial"/>
                      </a:endParaRPr>
                    </a:p>
                  </a:txBody>
                  <a:tcPr marL="2699" marR="2699" marT="2699" marB="0" anchor="b"/>
                </a:tc>
                <a:tc>
                  <a:txBody>
                    <a:bodyPr/>
                    <a:lstStyle/>
                    <a:p>
                      <a:pPr algn="l" fontAlgn="b"/>
                      <a:r>
                        <a:rPr lang="en-US" sz="1000" u="none" strike="noStrike">
                          <a:effectLst/>
                        </a:rPr>
                        <a:t> </a:t>
                      </a:r>
                      <a:endParaRPr lang="en-US" sz="1000" b="1" i="0" u="none" strike="noStrike">
                        <a:effectLst/>
                        <a:latin typeface="Arial"/>
                      </a:endParaRPr>
                    </a:p>
                  </a:txBody>
                  <a:tcPr marL="2699" marR="2699" marT="2699" marB="0" anchor="b"/>
                </a:tc>
              </a:tr>
              <a:tr h="171038">
                <a:tc>
                  <a:txBody>
                    <a:bodyPr/>
                    <a:lstStyle/>
                    <a:p>
                      <a:pPr algn="l" fontAlgn="b"/>
                      <a:r>
                        <a:rPr lang="en-US" sz="1000" u="none" strike="noStrike" dirty="0">
                          <a:effectLst/>
                        </a:rPr>
                        <a:t>Report Return Flight to ESSEX</a:t>
                      </a:r>
                      <a:endParaRPr lang="en-US" sz="1000" b="0" i="0" u="none" strike="noStrike" dirty="0">
                        <a:effectLst/>
                        <a:latin typeface="Arial"/>
                      </a:endParaRPr>
                    </a:p>
                  </a:txBody>
                  <a:tcPr marL="2699" marR="2699" marT="2699" marB="0" anchor="b"/>
                </a:tc>
                <a:tc>
                  <a:txBody>
                    <a:bodyPr/>
                    <a:lstStyle/>
                    <a:p>
                      <a:pPr algn="ctr" fontAlgn="b"/>
                      <a:r>
                        <a:rPr lang="en-US" sz="1000" u="none" strike="noStrike" dirty="0">
                          <a:effectLst/>
                        </a:rPr>
                        <a:t>      /      /</a:t>
                      </a:r>
                      <a:endParaRPr lang="en-US" sz="1000" b="1" i="0" u="none" strike="noStrike" dirty="0">
                        <a:effectLst/>
                        <a:latin typeface="Arial"/>
                      </a:endParaRPr>
                    </a:p>
                  </a:txBody>
                  <a:tcPr marL="2699" marR="2699" marT="2699" marB="0" anchor="b"/>
                </a:tc>
                <a:tc>
                  <a:txBody>
                    <a:bodyPr/>
                    <a:lstStyle/>
                    <a:p>
                      <a:pPr algn="l" fontAlgn="b"/>
                      <a:r>
                        <a:rPr lang="en-US" sz="1000" u="none" strike="noStrike" dirty="0">
                          <a:effectLst/>
                        </a:rPr>
                        <a:t> </a:t>
                      </a:r>
                      <a:endParaRPr lang="en-US" sz="1000" b="1" i="0" u="none" strike="noStrike" dirty="0">
                        <a:effectLst/>
                        <a:latin typeface="Arial"/>
                      </a:endParaRPr>
                    </a:p>
                  </a:txBody>
                  <a:tcPr marL="2699" marR="2699" marT="2699" marB="0" anchor="b"/>
                </a:tc>
              </a:tr>
            </a:tbl>
          </a:graphicData>
        </a:graphic>
      </p:graphicFrame>
      <p:sp>
        <p:nvSpPr>
          <p:cNvPr id="6" name="Date Placeholder 5"/>
          <p:cNvSpPr>
            <a:spLocks noGrp="1"/>
          </p:cNvSpPr>
          <p:nvPr>
            <p:ph type="dt" sz="half" idx="10"/>
          </p:nvPr>
        </p:nvSpPr>
        <p:spPr/>
        <p:txBody>
          <a:bodyPr/>
          <a:lstStyle/>
          <a:p>
            <a:r>
              <a:rPr lang="en-US" smtClean="0"/>
              <a:t>7/15/2012</a:t>
            </a:r>
            <a:endParaRPr lang="en-US"/>
          </a:p>
        </p:txBody>
      </p:sp>
      <p:sp>
        <p:nvSpPr>
          <p:cNvPr id="7" name="Slide Number Placeholder 6"/>
          <p:cNvSpPr>
            <a:spLocks noGrp="1"/>
          </p:cNvSpPr>
          <p:nvPr>
            <p:ph type="sldNum" sz="quarter" idx="12"/>
          </p:nvPr>
        </p:nvSpPr>
        <p:spPr/>
        <p:txBody>
          <a:bodyPr/>
          <a:lstStyle/>
          <a:p>
            <a:fld id="{2A700D30-2EAE-4C87-B906-31D8FD3D07C9}" type="slidenum">
              <a:rPr lang="en-US" smtClean="0"/>
              <a:t>5</a:t>
            </a:fld>
            <a:endParaRPr lang="en-US"/>
          </a:p>
        </p:txBody>
      </p:sp>
      <p:sp>
        <p:nvSpPr>
          <p:cNvPr id="8" name="TextBox 6"/>
          <p:cNvSpPr txBox="1"/>
          <p:nvPr/>
        </p:nvSpPr>
        <p:spPr>
          <a:xfrm>
            <a:off x="76200" y="5791200"/>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IB1</a:t>
            </a:r>
          </a:p>
          <a:p>
            <a:r>
              <a:rPr lang="en-US" b="1" dirty="0" smtClean="0">
                <a:solidFill>
                  <a:srgbClr val="FF0000"/>
                </a:solidFill>
              </a:rPr>
              <a:t>Inbound Audit 1</a:t>
            </a:r>
            <a:endParaRPr lang="en-US" b="1" dirty="0">
              <a:solidFill>
                <a:srgbClr val="FF0000"/>
              </a:solidFill>
            </a:endParaRPr>
          </a:p>
        </p:txBody>
      </p:sp>
      <p:sp>
        <p:nvSpPr>
          <p:cNvPr id="2" name="TextBox 1"/>
          <p:cNvSpPr txBox="1"/>
          <p:nvPr/>
        </p:nvSpPr>
        <p:spPr>
          <a:xfrm>
            <a:off x="5105400" y="381000"/>
            <a:ext cx="2819400" cy="400110"/>
          </a:xfrm>
          <a:prstGeom prst="rect">
            <a:avLst/>
          </a:prstGeom>
          <a:noFill/>
        </p:spPr>
        <p:txBody>
          <a:bodyPr wrap="square" rtlCol="0">
            <a:spAutoFit/>
          </a:bodyPr>
          <a:lstStyle/>
          <a:p>
            <a:r>
              <a:rPr lang="en-US" sz="2000" b="1" dirty="0" smtClean="0">
                <a:solidFill>
                  <a:srgbClr val="FF0000"/>
                </a:solidFill>
              </a:rPr>
              <a:t>Inbound Tracking</a:t>
            </a:r>
            <a:endParaRPr lang="en-US" sz="2000" b="1" dirty="0">
              <a:solidFill>
                <a:srgbClr val="FF0000"/>
              </a:solidFill>
            </a:endParaRPr>
          </a:p>
        </p:txBody>
      </p:sp>
    </p:spTree>
    <p:extLst>
      <p:ext uri="{BB962C8B-B14F-4D97-AF65-F5344CB8AC3E}">
        <p14:creationId xmlns:p14="http://schemas.microsoft.com/office/powerpoint/2010/main" val="216014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6</a:t>
            </a:fld>
            <a:endParaRPr lang="en-US"/>
          </a:p>
        </p:txBody>
      </p:sp>
      <p:sp>
        <p:nvSpPr>
          <p:cNvPr id="7" name="Rectangle 6"/>
          <p:cNvSpPr/>
          <p:nvPr/>
        </p:nvSpPr>
        <p:spPr>
          <a:xfrm>
            <a:off x="2286000" y="1166843"/>
            <a:ext cx="5638800" cy="4524315"/>
          </a:xfrm>
          <a:prstGeom prst="rect">
            <a:avLst/>
          </a:prstGeom>
        </p:spPr>
        <p:txBody>
          <a:bodyPr wrap="square">
            <a:spAutoFit/>
          </a:bodyPr>
          <a:lstStyle/>
          <a:p>
            <a:endParaRPr lang="en-US" dirty="0"/>
          </a:p>
          <a:p>
            <a:r>
              <a:rPr lang="en-US" dirty="0"/>
              <a:t> </a:t>
            </a:r>
            <a:r>
              <a:rPr lang="en-US" b="1" dirty="0"/>
              <a:t>INSERT ONE COMPLETE COPY OF EACH OF THE FOLLOWING: </a:t>
            </a:r>
            <a:endParaRPr lang="en-US" dirty="0"/>
          </a:p>
          <a:p>
            <a:r>
              <a:rPr lang="en-US" b="1" dirty="0"/>
              <a:t>*Should have these forms prior to student arrival </a:t>
            </a:r>
            <a:endParaRPr lang="en-US" dirty="0"/>
          </a:p>
          <a:p>
            <a:r>
              <a:rPr lang="en-US" b="1" dirty="0" smtClean="0"/>
              <a:t>       Guarantee </a:t>
            </a:r>
            <a:r>
              <a:rPr lang="en-US" b="1" dirty="0"/>
              <a:t>form </a:t>
            </a:r>
            <a:endParaRPr lang="en-US" dirty="0"/>
          </a:p>
          <a:p>
            <a:r>
              <a:rPr lang="en-US" b="1" dirty="0" smtClean="0"/>
              <a:t>       Application </a:t>
            </a:r>
            <a:r>
              <a:rPr lang="en-US" b="1" dirty="0"/>
              <a:t>with all signatures </a:t>
            </a:r>
            <a:r>
              <a:rPr lang="en-US" b="1" dirty="0" smtClean="0"/>
              <a:t>and </a:t>
            </a:r>
            <a:r>
              <a:rPr lang="en-US" b="1" dirty="0"/>
              <a:t>attachments </a:t>
            </a:r>
            <a:endParaRPr lang="en-US" dirty="0"/>
          </a:p>
          <a:p>
            <a:r>
              <a:rPr lang="en-US" b="1" dirty="0" smtClean="0"/>
              <a:t>       Airline </a:t>
            </a:r>
            <a:r>
              <a:rPr lang="en-US" b="1" dirty="0"/>
              <a:t>itinerary </a:t>
            </a:r>
            <a:endParaRPr lang="en-US" dirty="0"/>
          </a:p>
          <a:p>
            <a:endParaRPr lang="en-US" b="1" dirty="0" smtClean="0"/>
          </a:p>
          <a:p>
            <a:r>
              <a:rPr lang="en-US" b="1" dirty="0" smtClean="0"/>
              <a:t>* </a:t>
            </a:r>
            <a:r>
              <a:rPr lang="en-US" b="1" dirty="0"/>
              <a:t>Retrieve these forms by or at orientation </a:t>
            </a:r>
            <a:endParaRPr lang="en-US" dirty="0"/>
          </a:p>
          <a:p>
            <a:r>
              <a:rPr lang="en-US" b="1" dirty="0" smtClean="0"/>
              <a:t>       DS-2019 </a:t>
            </a:r>
            <a:endParaRPr lang="en-US" dirty="0"/>
          </a:p>
          <a:p>
            <a:r>
              <a:rPr lang="en-US" b="1" dirty="0" smtClean="0"/>
              <a:t>       I-94 </a:t>
            </a:r>
            <a:r>
              <a:rPr lang="en-US" b="1" dirty="0"/>
              <a:t>Card </a:t>
            </a:r>
            <a:endParaRPr lang="en-US" dirty="0"/>
          </a:p>
          <a:p>
            <a:r>
              <a:rPr lang="en-US" b="1" dirty="0" smtClean="0"/>
              <a:t>       Passport </a:t>
            </a:r>
            <a:endParaRPr lang="en-US" dirty="0"/>
          </a:p>
          <a:p>
            <a:r>
              <a:rPr lang="en-US" b="1" dirty="0" smtClean="0"/>
              <a:t>       Visa </a:t>
            </a:r>
            <a:endParaRPr lang="en-US" dirty="0"/>
          </a:p>
          <a:p>
            <a:r>
              <a:rPr lang="en-US" b="1" dirty="0" smtClean="0"/>
              <a:t>       Insurance </a:t>
            </a:r>
            <a:r>
              <a:rPr lang="en-US" b="1" dirty="0"/>
              <a:t>coverage </a:t>
            </a:r>
            <a:endParaRPr lang="en-US" b="1" dirty="0" smtClean="0"/>
          </a:p>
          <a:p>
            <a:endParaRPr lang="en-US" dirty="0"/>
          </a:p>
          <a:p>
            <a:r>
              <a:rPr lang="en-US" b="1" dirty="0"/>
              <a:t>Confirm students return flight </a:t>
            </a:r>
            <a:r>
              <a:rPr lang="en-US" b="1" dirty="0" smtClean="0"/>
              <a:t>(round trip ticket)</a:t>
            </a:r>
            <a:endParaRPr lang="en-US" dirty="0"/>
          </a:p>
        </p:txBody>
      </p:sp>
      <p:sp>
        <p:nvSpPr>
          <p:cNvPr id="8" name="TextBox 6"/>
          <p:cNvSpPr txBox="1"/>
          <p:nvPr/>
        </p:nvSpPr>
        <p:spPr>
          <a:xfrm>
            <a:off x="76200" y="5791200"/>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IB5</a:t>
            </a:r>
          </a:p>
          <a:p>
            <a:r>
              <a:rPr lang="en-US" b="1" dirty="0" smtClean="0">
                <a:solidFill>
                  <a:srgbClr val="FF0000"/>
                </a:solidFill>
              </a:rPr>
              <a:t>Inbound Audit 2</a:t>
            </a:r>
            <a:endParaRPr lang="en-US" b="1" dirty="0">
              <a:solidFill>
                <a:srgbClr val="FF0000"/>
              </a:solidFill>
            </a:endParaRPr>
          </a:p>
        </p:txBody>
      </p:sp>
      <p:sp>
        <p:nvSpPr>
          <p:cNvPr id="2" name="TextBox 1"/>
          <p:cNvSpPr txBox="1"/>
          <p:nvPr/>
        </p:nvSpPr>
        <p:spPr>
          <a:xfrm>
            <a:off x="685800" y="762000"/>
            <a:ext cx="2590800" cy="369332"/>
          </a:xfrm>
          <a:prstGeom prst="rect">
            <a:avLst/>
          </a:prstGeom>
          <a:noFill/>
        </p:spPr>
        <p:txBody>
          <a:bodyPr wrap="square" rtlCol="0">
            <a:spAutoFit/>
          </a:bodyPr>
          <a:lstStyle/>
          <a:p>
            <a:r>
              <a:rPr lang="en-US" b="1" dirty="0" smtClean="0">
                <a:solidFill>
                  <a:srgbClr val="FF0000"/>
                </a:solidFill>
              </a:rPr>
              <a:t>Student Records</a:t>
            </a:r>
            <a:endParaRPr lang="en-US" b="1" dirty="0">
              <a:solidFill>
                <a:srgbClr val="FF0000"/>
              </a:solidFill>
            </a:endParaRPr>
          </a:p>
        </p:txBody>
      </p:sp>
    </p:spTree>
    <p:extLst>
      <p:ext uri="{BB962C8B-B14F-4D97-AF65-F5344CB8AC3E}">
        <p14:creationId xmlns:p14="http://schemas.microsoft.com/office/powerpoint/2010/main" val="3982786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7</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762000" y="228600"/>
            <a:ext cx="8153400" cy="6063198"/>
          </a:xfrm>
          <a:prstGeom prst="rect">
            <a:avLst/>
          </a:prstGeom>
        </p:spPr>
        <p:txBody>
          <a:bodyPr wrap="square">
            <a:spAutoFit/>
          </a:bodyPr>
          <a:lstStyle/>
          <a:p>
            <a:r>
              <a:rPr lang="en-US" sz="1600" b="1" dirty="0">
                <a:solidFill>
                  <a:srgbClr val="FF0000"/>
                </a:solidFill>
              </a:rPr>
              <a:t>DISTRICT </a:t>
            </a:r>
            <a:r>
              <a:rPr lang="en-US" sz="1600" b="1" dirty="0" smtClean="0">
                <a:solidFill>
                  <a:srgbClr val="FF0000"/>
                </a:solidFill>
              </a:rPr>
              <a:t>CHAIRPERSON		INBOUND </a:t>
            </a:r>
            <a:r>
              <a:rPr lang="en-US" sz="1600" b="1" dirty="0">
                <a:solidFill>
                  <a:srgbClr val="FF0000"/>
                </a:solidFill>
              </a:rPr>
              <a:t>APPLICATION CHECKLIST</a:t>
            </a:r>
            <a:endParaRPr lang="en-US" sz="1600" dirty="0">
              <a:solidFill>
                <a:srgbClr val="FF0000"/>
              </a:solidFill>
            </a:endParaRPr>
          </a:p>
          <a:p>
            <a:r>
              <a:rPr lang="en-US" sz="1400" b="1" u="sng" dirty="0" smtClean="0">
                <a:solidFill>
                  <a:srgbClr val="FF0000"/>
                </a:solidFill>
              </a:rPr>
              <a:t>«</a:t>
            </a:r>
            <a:r>
              <a:rPr lang="en-US" sz="1400" b="1" u="sng" dirty="0">
                <a:solidFill>
                  <a:srgbClr val="FF0000"/>
                </a:solidFill>
              </a:rPr>
              <a:t>Expect»</a:t>
            </a:r>
            <a:r>
              <a:rPr lang="en-US" sz="1400" b="1" dirty="0">
                <a:solidFill>
                  <a:srgbClr val="FF0000"/>
                </a:solidFill>
              </a:rPr>
              <a:t> </a:t>
            </a:r>
            <a:r>
              <a:rPr lang="en-US" sz="1400" b="1" dirty="0"/>
              <a:t>Is the date I expect to receive (2) guarantee forms, school letter and (1) hosting information form. </a:t>
            </a:r>
            <a:r>
              <a:rPr lang="en-US" sz="400" dirty="0"/>
              <a:t>	</a:t>
            </a:r>
            <a:endParaRPr lang="en-US" sz="400" i="1" dirty="0" smtClean="0"/>
          </a:p>
          <a:p>
            <a:r>
              <a:rPr lang="en-US" sz="1400" b="1" dirty="0" smtClean="0"/>
              <a:t>Please </a:t>
            </a:r>
            <a:r>
              <a:rPr lang="en-US" sz="1400" b="1" dirty="0"/>
              <a:t>return the forms to:		ESSEX Country Contact Name </a:t>
            </a:r>
            <a:endParaRPr lang="en-US" sz="1400" dirty="0"/>
          </a:p>
          <a:p>
            <a:r>
              <a:rPr lang="en-US" sz="1400" b="1" dirty="0" smtClean="0"/>
              <a:t>				Address </a:t>
            </a:r>
            <a:endParaRPr lang="en-US" sz="1400" dirty="0"/>
          </a:p>
          <a:p>
            <a:r>
              <a:rPr lang="en-US" sz="1400" b="1" dirty="0" smtClean="0"/>
              <a:t>				City</a:t>
            </a:r>
            <a:r>
              <a:rPr lang="en-US" sz="1400" b="1" dirty="0"/>
              <a:t>, State Zip</a:t>
            </a:r>
            <a:r>
              <a:rPr lang="en-US" sz="1400" dirty="0"/>
              <a:t>	</a:t>
            </a:r>
          </a:p>
          <a:p>
            <a:r>
              <a:rPr lang="en-US" sz="1400" i="1" dirty="0" smtClean="0"/>
              <a:t>Date Completed </a:t>
            </a:r>
            <a:r>
              <a:rPr lang="en-US" sz="1400" i="1" u="sng" dirty="0" smtClean="0"/>
              <a:t>checklist</a:t>
            </a:r>
            <a:endParaRPr lang="en-US" sz="1400" b="1" i="1" dirty="0"/>
          </a:p>
          <a:p>
            <a:r>
              <a:rPr lang="en-US" sz="1400" b="1" dirty="0"/>
              <a:t> </a:t>
            </a:r>
            <a:r>
              <a:rPr lang="en-US" sz="1400" dirty="0" smtClean="0"/>
              <a:t>______________</a:t>
            </a:r>
            <a:r>
              <a:rPr lang="en-US" sz="1400" dirty="0"/>
              <a:t>	Mailed (1) application, (3) guarantee forms, Club Inbound Application Checklist (IB13), School Admission Letter &amp; explanation (IB25 Page 1 &amp; 2) and Worksheet IB Hosting to:</a:t>
            </a:r>
          </a:p>
          <a:p>
            <a:r>
              <a:rPr lang="en-US" sz="1400" dirty="0"/>
              <a:t>	__________________________________________ Rotary Club</a:t>
            </a:r>
          </a:p>
          <a:p>
            <a:r>
              <a:rPr lang="en-US" sz="1400" dirty="0"/>
              <a:t> 	__________________________________________ Club contact or YEO</a:t>
            </a:r>
          </a:p>
          <a:p>
            <a:r>
              <a:rPr lang="en-US" sz="1400" dirty="0" smtClean="0"/>
              <a:t>	______________</a:t>
            </a:r>
            <a:r>
              <a:rPr lang="en-US" sz="1400" dirty="0"/>
              <a:t>	FOLLOW-UP CALL to Club on progress.</a:t>
            </a:r>
          </a:p>
          <a:p>
            <a:r>
              <a:rPr lang="en-US" sz="400" dirty="0"/>
              <a:t> </a:t>
            </a:r>
          </a:p>
          <a:p>
            <a:r>
              <a:rPr lang="en-US" sz="1400" dirty="0" smtClean="0"/>
              <a:t>______________</a:t>
            </a:r>
            <a:r>
              <a:rPr lang="en-US" sz="1400" dirty="0"/>
              <a:t>	Received Guarantee forms (Review forms to be sure they are </a:t>
            </a:r>
            <a:endParaRPr lang="en-US" sz="1400" dirty="0" smtClean="0"/>
          </a:p>
          <a:p>
            <a:r>
              <a:rPr lang="en-US" sz="1400" dirty="0"/>
              <a:t>	</a:t>
            </a:r>
            <a:r>
              <a:rPr lang="en-US" sz="1400" dirty="0" smtClean="0"/>
              <a:t>	complete</a:t>
            </a:r>
            <a:r>
              <a:rPr lang="en-US" sz="1400" dirty="0"/>
              <a:t>)</a:t>
            </a:r>
          </a:p>
          <a:p>
            <a:r>
              <a:rPr lang="en-US" sz="1400" dirty="0"/>
              <a:t> </a:t>
            </a:r>
            <a:r>
              <a:rPr lang="en-US" sz="1400" dirty="0" smtClean="0"/>
              <a:t>______________</a:t>
            </a:r>
            <a:r>
              <a:rPr lang="en-US" sz="1400" dirty="0"/>
              <a:t>	School letter</a:t>
            </a:r>
          </a:p>
          <a:p>
            <a:r>
              <a:rPr lang="en-US" sz="1400" dirty="0"/>
              <a:t> </a:t>
            </a:r>
            <a:r>
              <a:rPr lang="en-US" sz="1400" dirty="0" smtClean="0"/>
              <a:t>______________</a:t>
            </a:r>
            <a:r>
              <a:rPr lang="en-US" sz="1400" dirty="0"/>
              <a:t>	Electronic hosting form from club</a:t>
            </a:r>
          </a:p>
          <a:p>
            <a:r>
              <a:rPr lang="en-US" sz="1400" dirty="0"/>
              <a:t> </a:t>
            </a:r>
            <a:r>
              <a:rPr lang="en-US" sz="1400" dirty="0" smtClean="0"/>
              <a:t>______________</a:t>
            </a:r>
            <a:r>
              <a:rPr lang="en-US" sz="1400" dirty="0"/>
              <a:t>	Fax or email IB21“INBOUND ELECTRONIC HOSTING INFORMATION” and GUARANTEE FORM to Inbound Coordinator</a:t>
            </a:r>
          </a:p>
          <a:p>
            <a:r>
              <a:rPr lang="en-US" sz="1400" dirty="0"/>
              <a:t> </a:t>
            </a:r>
            <a:r>
              <a:rPr lang="en-US" sz="1400" dirty="0" smtClean="0"/>
              <a:t>______________</a:t>
            </a:r>
            <a:r>
              <a:rPr lang="en-US" sz="1400" dirty="0"/>
              <a:t>	Mailed (2) completed </a:t>
            </a:r>
            <a:r>
              <a:rPr lang="en-US" sz="1400" dirty="0" smtClean="0"/>
              <a:t>ORIGINAL </a:t>
            </a:r>
            <a:r>
              <a:rPr lang="en-US" sz="1400" dirty="0"/>
              <a:t>GUARANTEE FORMS, IB25 SCHOOL LETER and IB21 ELECTRONIC INBOUND HOSTING INFORMATION form to ESSEX Contact.</a:t>
            </a:r>
          </a:p>
          <a:p>
            <a:r>
              <a:rPr lang="en-US" sz="800" dirty="0"/>
              <a:t> </a:t>
            </a:r>
          </a:p>
          <a:p>
            <a:r>
              <a:rPr lang="en-US" sz="1400" i="1" dirty="0"/>
              <a:t>Congratulations you have completed the inbound process. </a:t>
            </a:r>
            <a:r>
              <a:rPr lang="en-US" sz="1400" b="1" i="1" dirty="0"/>
              <a:t>Please write to the student as soon as possible</a:t>
            </a:r>
            <a:r>
              <a:rPr lang="en-US" sz="1400" i="1" dirty="0"/>
              <a:t>.</a:t>
            </a:r>
            <a:endParaRPr lang="en-US" sz="1400" dirty="0"/>
          </a:p>
          <a:p>
            <a:r>
              <a:rPr lang="en-US" sz="800" dirty="0"/>
              <a:t> </a:t>
            </a:r>
          </a:p>
          <a:p>
            <a:r>
              <a:rPr lang="en-US" sz="1400" b="1" dirty="0"/>
              <a:t>IMPORTANT INFORMATION</a:t>
            </a:r>
          </a:p>
          <a:p>
            <a:r>
              <a:rPr lang="en-US" sz="1400" dirty="0"/>
              <a:t>Please understand that the student cannot apply for a VISA unless they have the guarantee forms </a:t>
            </a:r>
            <a:r>
              <a:rPr lang="en-US" sz="1400" dirty="0" smtClean="0"/>
              <a:t>and hosting </a:t>
            </a:r>
            <a:r>
              <a:rPr lang="en-US" sz="1400" dirty="0"/>
              <a:t>information. It can take up to 90 days for the VISA process. Please keep in contact with your </a:t>
            </a:r>
            <a:r>
              <a:rPr lang="en-US" sz="1400" dirty="0" smtClean="0"/>
              <a:t>club to </a:t>
            </a:r>
            <a:r>
              <a:rPr lang="en-US" sz="1400" dirty="0"/>
              <a:t>monitor their progress</a:t>
            </a:r>
            <a:r>
              <a:rPr lang="en-US" sz="1400" dirty="0" smtClean="0"/>
              <a:t>.  Review </a:t>
            </a:r>
            <a:r>
              <a:rPr lang="en-US" sz="1400" dirty="0"/>
              <a:t>the GUARANTEE FORMS to be sure that all information is complete. All information in section D, E, F and G of RI forms should be completed. </a:t>
            </a:r>
            <a:r>
              <a:rPr lang="en-US" sz="1400" b="1" i="1" dirty="0"/>
              <a:t>Please </a:t>
            </a:r>
            <a:r>
              <a:rPr lang="en-US" sz="1400" b="1" i="1" dirty="0" smtClean="0"/>
              <a:t>copy and keep for </a:t>
            </a:r>
            <a:r>
              <a:rPr lang="en-US" sz="1400" b="1" i="1" dirty="0"/>
              <a:t>your records</a:t>
            </a:r>
            <a:r>
              <a:rPr lang="en-US" sz="1400" b="1" i="1" dirty="0" smtClean="0"/>
              <a:t>. </a:t>
            </a:r>
            <a:r>
              <a:rPr lang="en-US" sz="1400" dirty="0" smtClean="0"/>
              <a:t> </a:t>
            </a:r>
            <a:endParaRPr lang="en-US" sz="1400" b="1" i="1" dirty="0"/>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IB9</a:t>
            </a:r>
          </a:p>
          <a:p>
            <a:r>
              <a:rPr lang="en-US" b="1" dirty="0" smtClean="0">
                <a:solidFill>
                  <a:srgbClr val="FF0000"/>
                </a:solidFill>
              </a:rPr>
              <a:t>Inbound Audit 3</a:t>
            </a:r>
            <a:endParaRPr lang="en-US" b="1" dirty="0">
              <a:solidFill>
                <a:srgbClr val="FF0000"/>
              </a:solidFill>
            </a:endParaRPr>
          </a:p>
        </p:txBody>
      </p:sp>
    </p:spTree>
    <p:extLst>
      <p:ext uri="{BB962C8B-B14F-4D97-AF65-F5344CB8AC3E}">
        <p14:creationId xmlns:p14="http://schemas.microsoft.com/office/powerpoint/2010/main" val="416305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8</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IB13</a:t>
            </a:r>
          </a:p>
          <a:p>
            <a:r>
              <a:rPr lang="en-US" b="1" dirty="0" smtClean="0">
                <a:solidFill>
                  <a:srgbClr val="FF0000"/>
                </a:solidFill>
              </a:rPr>
              <a:t>Inbound Audit 4</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33425" y="37981"/>
            <a:ext cx="8001000" cy="6047809"/>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Arial" pitchFamily="34" charset="0"/>
                <a:ea typeface="Times New Roman" pitchFamily="18" charset="0"/>
                <a:cs typeface="Arial Black" pitchFamily="34" charset="0"/>
              </a:rPr>
              <a:t>CLUB</a:t>
            </a:r>
            <a:r>
              <a:rPr lang="en-US" sz="2400" b="1" dirty="0">
                <a:solidFill>
                  <a:srgbClr val="FF0000"/>
                </a:solidFill>
                <a:latin typeface="Arial" pitchFamily="34" charset="0"/>
                <a:ea typeface="Times New Roman" pitchFamily="18" charset="0"/>
                <a:cs typeface="Arial Black" pitchFamily="34" charset="0"/>
              </a:rPr>
              <a:t> </a:t>
            </a:r>
            <a:r>
              <a:rPr lang="en-US" sz="2000" b="1" dirty="0" smtClean="0">
                <a:solidFill>
                  <a:srgbClr val="FF0000"/>
                </a:solidFill>
                <a:latin typeface="Arial" pitchFamily="34" charset="0"/>
                <a:ea typeface="Times New Roman" pitchFamily="18" charset="0"/>
              </a:rPr>
              <a:t>INBOUND </a:t>
            </a:r>
            <a:r>
              <a:rPr lang="en-US" sz="2000" b="1" dirty="0">
                <a:solidFill>
                  <a:srgbClr val="FF0000"/>
                </a:solidFill>
                <a:latin typeface="Arial" pitchFamily="34" charset="0"/>
                <a:ea typeface="Times New Roman" pitchFamily="18" charset="0"/>
              </a:rPr>
              <a:t>APPLICATION CHECKLIST</a:t>
            </a:r>
            <a:endParaRPr lang="en-US" sz="1100" dirty="0">
              <a:solidFill>
                <a:srgbClr val="FF0000"/>
              </a:solidFill>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____________ </a:t>
            </a:r>
            <a:r>
              <a:rPr lang="en-US" sz="1600" b="1" dirty="0">
                <a:solidFill>
                  <a:srgbClr val="FF0000"/>
                </a:solidFill>
                <a:latin typeface="Arial" pitchFamily="34" charset="0"/>
                <a:ea typeface="Times New Roman" pitchFamily="18" charset="0"/>
              </a:rPr>
              <a:t>Is the date I expect </a:t>
            </a:r>
            <a:r>
              <a:rPr lang="en-US" sz="1600" b="1" dirty="0">
                <a:latin typeface="Arial" pitchFamily="34" charset="0"/>
                <a:ea typeface="Times New Roman" pitchFamily="18" charset="0"/>
              </a:rPr>
              <a:t>to receive (2) guarantee forms, IB25 school letter and (1) IB21 hosting information form. </a:t>
            </a:r>
            <a:r>
              <a:rPr lang="en-US" sz="1600" i="1" dirty="0" smtClean="0">
                <a:latin typeface="Arial" pitchFamily="34" charset="0"/>
                <a:ea typeface="Times New Roman" pitchFamily="18" charset="0"/>
              </a:rPr>
              <a:t>(</a:t>
            </a:r>
            <a:r>
              <a:rPr lang="en-US" sz="1600" b="1" dirty="0" smtClean="0">
                <a:latin typeface="Arial" pitchFamily="34" charset="0"/>
                <a:ea typeface="Times New Roman" pitchFamily="18" charset="0"/>
              </a:rPr>
              <a:t>Return </a:t>
            </a:r>
            <a:r>
              <a:rPr lang="en-US" sz="1600" b="1" dirty="0">
                <a:latin typeface="Arial" pitchFamily="34" charset="0"/>
                <a:ea typeface="Times New Roman" pitchFamily="18" charset="0"/>
              </a:rPr>
              <a:t>the forms to</a:t>
            </a:r>
            <a:r>
              <a:rPr lang="en-US" sz="1600" b="1" dirty="0" smtClean="0">
                <a:latin typeface="Arial" pitchFamily="34" charset="0"/>
                <a:ea typeface="Times New Roman" pitchFamily="18" charset="0"/>
              </a:rPr>
              <a:t>:  </a:t>
            </a:r>
            <a:r>
              <a:rPr lang="en-US" sz="1600" b="1" dirty="0" smtClean="0">
                <a:solidFill>
                  <a:srgbClr val="FF0000"/>
                </a:solidFill>
                <a:latin typeface="Arial" pitchFamily="34" charset="0"/>
                <a:ea typeface="Times New Roman" pitchFamily="18" charset="0"/>
              </a:rPr>
              <a:t>District Chair</a:t>
            </a:r>
            <a:endParaRPr lang="en-US" sz="1600" dirty="0">
              <a:latin typeface="Arial" pitchFamily="34" charset="0"/>
            </a:endParaRPr>
          </a:p>
          <a:p>
            <a:pPr lvl="0" eaLnBrk="0" fontAlgn="base" hangingPunct="0">
              <a:spcBef>
                <a:spcPct val="0"/>
              </a:spcBef>
              <a:spcAft>
                <a:spcPct val="0"/>
              </a:spcAft>
            </a:pPr>
            <a:r>
              <a:rPr lang="en-US" sz="1200" i="1" dirty="0">
                <a:latin typeface="Times New Roman" pitchFamily="18" charset="0"/>
                <a:cs typeface="Times New Roman" pitchFamily="18" charset="0"/>
              </a:rPr>
              <a:t>Date Completed	</a:t>
            </a:r>
            <a:r>
              <a:rPr lang="en-US" sz="1200" b="1" i="1" dirty="0">
                <a:latin typeface="Times New Roman" pitchFamily="18" charset="0"/>
                <a:cs typeface="Times New Roman" pitchFamily="18" charset="0"/>
              </a:rPr>
              <a:t>	</a:t>
            </a:r>
            <a:r>
              <a:rPr lang="en-US" sz="1200" i="1" u="sng" dirty="0">
                <a:latin typeface="Times New Roman" pitchFamily="18" charset="0"/>
                <a:cs typeface="Times New Roman" pitchFamily="18" charset="0"/>
              </a:rPr>
              <a:t>Club Chairperson application placement process checklist</a:t>
            </a:r>
            <a:endParaRPr lang="en-US" sz="2000" b="1" i="1" dirty="0">
              <a:latin typeface="Times New Roman" pitchFamily="18" charset="0"/>
              <a:cs typeface="Times New Roman" pitchFamily="18" charset="0"/>
            </a:endParaRPr>
          </a:p>
          <a:p>
            <a:pPr lvl="0" eaLnBrk="0" fontAlgn="base" hangingPunct="0">
              <a:spcBef>
                <a:spcPct val="0"/>
              </a:spcBef>
              <a:spcAft>
                <a:spcPct val="0"/>
              </a:spcAft>
            </a:pPr>
            <a:r>
              <a:rPr lang="en-US" sz="1600" dirty="0">
                <a:latin typeface="Arial" pitchFamily="34" charset="0"/>
                <a:ea typeface="Times New Roman" pitchFamily="18" charset="0"/>
              </a:rPr>
              <a:t>_____________ Completed Electronic Inbound Hosting form IB21 </a:t>
            </a:r>
            <a:r>
              <a:rPr lang="en-US" sz="1600" dirty="0" smtClean="0">
                <a:latin typeface="Arial" pitchFamily="34" charset="0"/>
                <a:ea typeface="Times New Roman" pitchFamily="18" charset="0"/>
              </a:rPr>
              <a:t>on website</a:t>
            </a:r>
            <a:endParaRPr lang="en-US" sz="1600" dirty="0">
              <a:latin typeface="Arial" pitchFamily="34" charset="0"/>
            </a:endParaRPr>
          </a:p>
          <a:p>
            <a:pPr lvl="0" eaLnBrk="0" fontAlgn="base" hangingPunct="0">
              <a:spcBef>
                <a:spcPct val="0"/>
              </a:spcBef>
              <a:spcAft>
                <a:spcPct val="0"/>
              </a:spcAft>
            </a:pPr>
            <a:r>
              <a:rPr lang="en-US" sz="1600" dirty="0">
                <a:latin typeface="Arial" pitchFamily="34" charset="0"/>
                <a:ea typeface="Times New Roman" pitchFamily="18" charset="0"/>
              </a:rPr>
              <a:t>_____________ Completed School Admission Letter IB25.</a:t>
            </a:r>
            <a:endParaRPr lang="en-US" sz="1600" dirty="0">
              <a:latin typeface="Arial" pitchFamily="34" charset="0"/>
            </a:endParaRPr>
          </a:p>
          <a:p>
            <a:pPr lvl="0" eaLnBrk="0" fontAlgn="base" hangingPunct="0">
              <a:spcBef>
                <a:spcPct val="0"/>
              </a:spcBef>
              <a:spcAft>
                <a:spcPct val="0"/>
              </a:spcAft>
            </a:pPr>
            <a:endParaRPr lang="en-US" sz="1000" dirty="0" smtClean="0">
              <a:latin typeface="Arial" pitchFamily="34" charset="0"/>
              <a:ea typeface="Times New Roman" pitchFamily="18"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Completed </a:t>
            </a:r>
            <a:r>
              <a:rPr lang="en-US" sz="1600" dirty="0">
                <a:latin typeface="Arial" pitchFamily="34" charset="0"/>
                <a:ea typeface="Times New Roman" pitchFamily="18" charset="0"/>
              </a:rPr>
              <a:t>Section F of Guarantee form:</a:t>
            </a:r>
            <a:r>
              <a:rPr lang="en-US" sz="1600" b="1" dirty="0">
                <a:latin typeface="Arial" pitchFamily="34" charset="0"/>
                <a:ea typeface="Times New Roman" pitchFamily="18" charset="0"/>
              </a:rPr>
              <a:t> (Be sure </a:t>
            </a:r>
            <a:r>
              <a:rPr lang="en-US" sz="1600" b="1" dirty="0" smtClean="0">
                <a:latin typeface="Arial" pitchFamily="34" charset="0"/>
                <a:ea typeface="Times New Roman" pitchFamily="18" charset="0"/>
              </a:rPr>
              <a:t>it is complete and in </a:t>
            </a:r>
            <a:r>
              <a:rPr lang="en-US" sz="1600" b="1" dirty="0">
                <a:latin typeface="Arial" pitchFamily="34" charset="0"/>
                <a:ea typeface="Times New Roman" pitchFamily="18" charset="0"/>
              </a:rPr>
              <a:t>blue ink)</a:t>
            </a:r>
            <a:endParaRPr lang="en-US" sz="1600" dirty="0">
              <a:latin typeface="Arial" pitchFamily="34" charset="0"/>
            </a:endParaRPr>
          </a:p>
          <a:p>
            <a:pPr lvl="0" eaLnBrk="0" fontAlgn="base" hangingPunct="0">
              <a:spcBef>
                <a:spcPct val="0"/>
              </a:spcBef>
              <a:spcAft>
                <a:spcPct val="0"/>
              </a:spcAft>
            </a:pPr>
            <a:r>
              <a:rPr lang="en-US" sz="1600" b="1" u="sng" dirty="0">
                <a:latin typeface="Arial" pitchFamily="34" charset="0"/>
                <a:ea typeface="Times New Roman" pitchFamily="18" charset="0"/>
              </a:rPr>
              <a:t>IMPORTANT</a:t>
            </a:r>
            <a:r>
              <a:rPr lang="en-US" sz="1600" dirty="0">
                <a:latin typeface="Arial" pitchFamily="34" charset="0"/>
                <a:ea typeface="Times New Roman" pitchFamily="18" charset="0"/>
              </a:rPr>
              <a:t> We request that you go to </a:t>
            </a:r>
            <a:r>
              <a:rPr lang="en-US" sz="1600" dirty="0">
                <a:latin typeface="Arial" pitchFamily="34" charset="0"/>
                <a:ea typeface="Times New Roman" pitchFamily="18" charset="0"/>
                <a:hlinkClick r:id="rId2"/>
              </a:rPr>
              <a:t>www.exchangestudent.org</a:t>
            </a:r>
            <a:r>
              <a:rPr lang="en-US" sz="1600" dirty="0">
                <a:latin typeface="Arial" pitchFamily="34" charset="0"/>
                <a:ea typeface="Times New Roman" pitchFamily="18" charset="0"/>
              </a:rPr>
              <a:t> under ESSEX Forms- GF Section F and complete as much information as possible and print that page before acquiring signatures. </a:t>
            </a:r>
            <a:endParaRPr lang="en-US" sz="1600" dirty="0">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 Sec </a:t>
            </a:r>
            <a:r>
              <a:rPr lang="en-US" sz="1600" dirty="0">
                <a:latin typeface="Arial" pitchFamily="34" charset="0"/>
                <a:ea typeface="Times New Roman" pitchFamily="18" charset="0"/>
              </a:rPr>
              <a:t>D (Minimum allowance ($75-$125)</a:t>
            </a:r>
            <a:endParaRPr lang="en-US" sz="1600" dirty="0">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 Sec </a:t>
            </a:r>
            <a:r>
              <a:rPr lang="en-US" sz="1600" dirty="0">
                <a:latin typeface="Arial" pitchFamily="34" charset="0"/>
                <a:ea typeface="Times New Roman" pitchFamily="18" charset="0"/>
              </a:rPr>
              <a:t>E Host Counselor information</a:t>
            </a:r>
            <a:endParaRPr lang="en-US" sz="1600" dirty="0">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 Sec </a:t>
            </a:r>
            <a:r>
              <a:rPr lang="en-US" sz="1600" dirty="0">
                <a:latin typeface="Arial" pitchFamily="34" charset="0"/>
                <a:ea typeface="Times New Roman" pitchFamily="18" charset="0"/>
              </a:rPr>
              <a:t>F </a:t>
            </a:r>
            <a:r>
              <a:rPr lang="en-US" sz="1600" dirty="0" smtClean="0">
                <a:latin typeface="Arial" pitchFamily="34" charset="0"/>
                <a:ea typeface="Times New Roman" pitchFamily="18" charset="0"/>
              </a:rPr>
              <a:t>w/ </a:t>
            </a:r>
            <a:r>
              <a:rPr lang="en-US" sz="1600" dirty="0">
                <a:latin typeface="Arial" pitchFamily="34" charset="0"/>
                <a:ea typeface="Times New Roman" pitchFamily="18" charset="0"/>
              </a:rPr>
              <a:t>High School Seal or Stamp applied to each form. </a:t>
            </a:r>
            <a:endParaRPr lang="en-US" sz="1600" dirty="0">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 Sec </a:t>
            </a:r>
            <a:r>
              <a:rPr lang="en-US" sz="1600" dirty="0">
                <a:latin typeface="Arial" pitchFamily="34" charset="0"/>
                <a:ea typeface="Times New Roman" pitchFamily="18" charset="0"/>
              </a:rPr>
              <a:t>G host family information </a:t>
            </a:r>
            <a:r>
              <a:rPr lang="en-US" sz="1600" b="1" dirty="0" smtClean="0">
                <a:latin typeface="Arial" pitchFamily="34" charset="0"/>
                <a:ea typeface="Times New Roman" pitchFamily="18" charset="0"/>
              </a:rPr>
              <a:t>( </a:t>
            </a:r>
            <a:r>
              <a:rPr lang="en-US" sz="1600" b="1" dirty="0">
                <a:latin typeface="Arial" pitchFamily="34" charset="0"/>
                <a:ea typeface="Times New Roman" pitchFamily="18" charset="0"/>
              </a:rPr>
              <a:t>Host Family cannot be the </a:t>
            </a:r>
            <a:r>
              <a:rPr lang="en-US" sz="1600" b="1" dirty="0" smtClean="0">
                <a:latin typeface="Arial" pitchFamily="34" charset="0"/>
                <a:ea typeface="Times New Roman" pitchFamily="18" charset="0"/>
              </a:rPr>
              <a:t>Counselor</a:t>
            </a:r>
            <a:r>
              <a:rPr lang="en-US" sz="1600" b="1" dirty="0">
                <a:latin typeface="Arial" pitchFamily="34" charset="0"/>
                <a:ea typeface="Times New Roman" pitchFamily="18" charset="0"/>
              </a:rPr>
              <a:t>)</a:t>
            </a:r>
            <a:endParaRPr lang="en-US" sz="1600" dirty="0">
              <a:latin typeface="Arial" pitchFamily="34" charset="0"/>
            </a:endParaRPr>
          </a:p>
          <a:p>
            <a:pPr lvl="0" eaLnBrk="0" fontAlgn="base" hangingPunct="0">
              <a:spcBef>
                <a:spcPct val="0"/>
              </a:spcBef>
              <a:spcAft>
                <a:spcPct val="0"/>
              </a:spcAft>
            </a:pPr>
            <a:r>
              <a:rPr lang="en-US" sz="1600" dirty="0" smtClean="0">
                <a:latin typeface="Arial" pitchFamily="34" charset="0"/>
                <a:ea typeface="Times New Roman" pitchFamily="18" charset="0"/>
              </a:rPr>
              <a:t>__________ </a:t>
            </a:r>
            <a:r>
              <a:rPr lang="en-US" sz="1600" dirty="0">
                <a:latin typeface="Arial" pitchFamily="34" charset="0"/>
                <a:ea typeface="Times New Roman" pitchFamily="18" charset="0"/>
              </a:rPr>
              <a:t>Mailed (2) guarantee forms, school letter IB25 and Electronic Inbound Hosting form (IB21) to District Chair</a:t>
            </a:r>
            <a:endParaRPr lang="en-US" sz="1600" dirty="0">
              <a:latin typeface="Arial" pitchFamily="34" charset="0"/>
            </a:endParaRPr>
          </a:p>
          <a:p>
            <a:pPr lvl="0" eaLnBrk="0" fontAlgn="base" hangingPunct="0">
              <a:spcBef>
                <a:spcPct val="0"/>
              </a:spcBef>
              <a:spcAft>
                <a:spcPct val="0"/>
              </a:spcAft>
            </a:pPr>
            <a:r>
              <a:rPr lang="en-US" sz="1600" i="1" dirty="0">
                <a:latin typeface="Arial" pitchFamily="34" charset="0"/>
                <a:ea typeface="Times New Roman" pitchFamily="18" charset="0"/>
              </a:rPr>
              <a:t>Congratulations you have completed the inbound process. Please write to the student as soon as possible.</a:t>
            </a:r>
            <a:endParaRPr lang="en-US" sz="1600" dirty="0">
              <a:latin typeface="Arial" pitchFamily="34" charset="0"/>
            </a:endParaRPr>
          </a:p>
          <a:p>
            <a:pPr lvl="0" eaLnBrk="0" fontAlgn="base" hangingPunct="0">
              <a:spcBef>
                <a:spcPct val="0"/>
              </a:spcBef>
              <a:spcAft>
                <a:spcPct val="0"/>
              </a:spcAft>
            </a:pPr>
            <a:endParaRPr lang="en-US" sz="1050" b="1" dirty="0">
              <a:latin typeface="Times New Roman" pitchFamily="18" charset="0"/>
              <a:cs typeface="Times New Roman" pitchFamily="18" charset="0"/>
            </a:endParaRPr>
          </a:p>
          <a:p>
            <a:pPr lvl="0" eaLnBrk="0" fontAlgn="base" hangingPunct="0">
              <a:spcBef>
                <a:spcPct val="0"/>
              </a:spcBef>
              <a:spcAft>
                <a:spcPct val="0"/>
              </a:spcAft>
            </a:pPr>
            <a:r>
              <a:rPr lang="en-US" sz="1050" b="1" dirty="0">
                <a:latin typeface="Times New Roman" pitchFamily="18" charset="0"/>
                <a:cs typeface="Times New Roman" pitchFamily="18" charset="0"/>
              </a:rPr>
              <a:t>IMPORTANT INFORMATION</a:t>
            </a:r>
          </a:p>
          <a:p>
            <a:pPr lvl="0" eaLnBrk="0" fontAlgn="base" hangingPunct="0">
              <a:spcBef>
                <a:spcPct val="0"/>
              </a:spcBef>
              <a:spcAft>
                <a:spcPct val="0"/>
              </a:spcAft>
            </a:pPr>
            <a:r>
              <a:rPr lang="en-US" sz="1600" dirty="0">
                <a:latin typeface="Arial" pitchFamily="34" charset="0"/>
                <a:ea typeface="Times New Roman" pitchFamily="18" charset="0"/>
              </a:rPr>
              <a:t>Please understand that the student cannot apply for a VISA unless they have the guarantee forms </a:t>
            </a:r>
            <a:r>
              <a:rPr lang="en-US" sz="1600" dirty="0" smtClean="0">
                <a:latin typeface="Arial" pitchFamily="34" charset="0"/>
                <a:ea typeface="Times New Roman" pitchFamily="18" charset="0"/>
              </a:rPr>
              <a:t>and hosting </a:t>
            </a:r>
            <a:r>
              <a:rPr lang="en-US" sz="1600" dirty="0">
                <a:latin typeface="Arial" pitchFamily="34" charset="0"/>
                <a:ea typeface="Times New Roman" pitchFamily="18" charset="0"/>
              </a:rPr>
              <a:t>information. It can take up to 90 days for the VISA process</a:t>
            </a:r>
            <a:r>
              <a:rPr lang="en-US" sz="1600" dirty="0" smtClean="0">
                <a:latin typeface="Arial" pitchFamily="34" charset="0"/>
                <a:ea typeface="Times New Roman" pitchFamily="18" charset="0"/>
              </a:rPr>
              <a:t>. </a:t>
            </a:r>
            <a:r>
              <a:rPr lang="en-US" sz="1600" dirty="0">
                <a:latin typeface="Arial" pitchFamily="34" charset="0"/>
                <a:ea typeface="Times New Roman" pitchFamily="18" charset="0"/>
              </a:rPr>
              <a:t>All information in section D, E, F and G of RI forms should be </a:t>
            </a:r>
            <a:r>
              <a:rPr lang="en-US" sz="1600" dirty="0" smtClean="0">
                <a:latin typeface="Arial" pitchFamily="34" charset="0"/>
                <a:ea typeface="Times New Roman" pitchFamily="18" charset="0"/>
              </a:rPr>
              <a:t>complete. </a:t>
            </a:r>
            <a:r>
              <a:rPr lang="en-US" sz="1600" dirty="0">
                <a:latin typeface="Arial" pitchFamily="34" charset="0"/>
                <a:ea typeface="Times New Roman" pitchFamily="18" charset="0"/>
              </a:rPr>
              <a:t>Please photo copy for your records</a:t>
            </a:r>
            <a:r>
              <a:rPr lang="en-US" sz="1600" dirty="0" smtClean="0">
                <a:latin typeface="Arial" pitchFamily="34" charset="0"/>
                <a:ea typeface="Times New Roman" pitchFamily="18" charset="0"/>
              </a:rPr>
              <a:t>.  </a:t>
            </a:r>
            <a:r>
              <a:rPr lang="en-US" sz="1600" b="1" dirty="0" smtClean="0">
                <a:solidFill>
                  <a:srgbClr val="FF0000"/>
                </a:solidFill>
                <a:latin typeface="Arial" pitchFamily="34" charset="0"/>
                <a:ea typeface="Times New Roman" pitchFamily="18" charset="0"/>
              </a:rPr>
              <a:t>Keep </a:t>
            </a:r>
            <a:r>
              <a:rPr lang="en-US" sz="1600" b="1" dirty="0">
                <a:solidFill>
                  <a:srgbClr val="FF0000"/>
                </a:solidFill>
                <a:latin typeface="Arial" pitchFamily="34" charset="0"/>
                <a:ea typeface="Times New Roman" pitchFamily="18" charset="0"/>
              </a:rPr>
              <a:t>this form for your </a:t>
            </a:r>
            <a:r>
              <a:rPr lang="en-US" sz="1600" b="1" dirty="0" smtClean="0">
                <a:solidFill>
                  <a:srgbClr val="FF0000"/>
                </a:solidFill>
                <a:latin typeface="Arial" pitchFamily="34" charset="0"/>
                <a:ea typeface="Times New Roman" pitchFamily="18" charset="0"/>
              </a:rPr>
              <a:t>records</a:t>
            </a:r>
            <a:r>
              <a:rPr lang="en-US" sz="1600" b="1" dirty="0" smtClean="0">
                <a:solidFill>
                  <a:srgbClr val="FF0000"/>
                </a:solidFill>
                <a:latin typeface="Arial" pitchFamily="34" charset="0"/>
              </a:rPr>
              <a:t>.</a:t>
            </a:r>
            <a:endParaRPr lang="en-US" sz="1600" b="1" dirty="0">
              <a:solidFill>
                <a:srgbClr val="FF0000"/>
              </a:solidFill>
              <a:latin typeface="Arial" pitchFamily="34" charset="0"/>
            </a:endParaRPr>
          </a:p>
        </p:txBody>
      </p:sp>
    </p:spTree>
    <p:extLst>
      <p:ext uri="{BB962C8B-B14F-4D97-AF65-F5344CB8AC3E}">
        <p14:creationId xmlns:p14="http://schemas.microsoft.com/office/powerpoint/2010/main" val="1726810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7/15/2012</a:t>
            </a:r>
            <a:endParaRPr lang="en-US"/>
          </a:p>
        </p:txBody>
      </p:sp>
      <p:sp>
        <p:nvSpPr>
          <p:cNvPr id="5" name="Slide Number Placeholder 4"/>
          <p:cNvSpPr>
            <a:spLocks noGrp="1"/>
          </p:cNvSpPr>
          <p:nvPr>
            <p:ph type="sldNum" sz="quarter" idx="12"/>
          </p:nvPr>
        </p:nvSpPr>
        <p:spPr/>
        <p:txBody>
          <a:bodyPr/>
          <a:lstStyle/>
          <a:p>
            <a:fld id="{2A700D30-2EAE-4C87-B906-31D8FD3D07C9}" type="slidenum">
              <a:rPr lang="en-US" smtClean="0"/>
              <a:t>9</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6"/>
          <p:cNvSpPr txBox="1"/>
          <p:nvPr/>
        </p:nvSpPr>
        <p:spPr>
          <a:xfrm>
            <a:off x="228600" y="5762625"/>
            <a:ext cx="1905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rPr>
              <a:t>IB21</a:t>
            </a:r>
          </a:p>
          <a:p>
            <a:r>
              <a:rPr lang="en-US" b="1" dirty="0" smtClean="0">
                <a:solidFill>
                  <a:srgbClr val="FF0000"/>
                </a:solidFill>
              </a:rPr>
              <a:t>Inbound Audit 5</a:t>
            </a:r>
            <a:endParaRPr lang="en-US" b="1" dirty="0">
              <a:solidFill>
                <a:srgbClr val="FF0000"/>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765702718"/>
              </p:ext>
            </p:extLst>
          </p:nvPr>
        </p:nvGraphicFramePr>
        <p:xfrm>
          <a:off x="838200" y="304795"/>
          <a:ext cx="7911877" cy="5715015"/>
        </p:xfrm>
        <a:graphic>
          <a:graphicData uri="http://schemas.openxmlformats.org/drawingml/2006/table">
            <a:tbl>
              <a:tblPr>
                <a:tableStyleId>{5C22544A-7EE6-4342-B048-85BDC9FD1C3A}</a:tableStyleId>
              </a:tblPr>
              <a:tblGrid>
                <a:gridCol w="915504"/>
                <a:gridCol w="1233521"/>
                <a:gridCol w="462570"/>
                <a:gridCol w="674582"/>
                <a:gridCol w="462570"/>
                <a:gridCol w="462570"/>
                <a:gridCol w="462570"/>
                <a:gridCol w="462570"/>
                <a:gridCol w="462570"/>
                <a:gridCol w="462570"/>
                <a:gridCol w="462570"/>
                <a:gridCol w="462570"/>
                <a:gridCol w="462570"/>
                <a:gridCol w="462570"/>
              </a:tblGrid>
              <a:tr h="317089">
                <a:tc>
                  <a:txBody>
                    <a:bodyPr/>
                    <a:lstStyle/>
                    <a:p>
                      <a:pPr algn="l" fontAlgn="ctr"/>
                      <a:r>
                        <a:rPr lang="en-US" sz="1000" b="1" u="none" strike="noStrike" dirty="0">
                          <a:effectLst/>
                        </a:rPr>
                        <a:t>Student Name</a:t>
                      </a:r>
                      <a:endParaRPr lang="en-US" sz="1000" b="1" i="0" u="none" strike="noStrike" dirty="0">
                        <a:solidFill>
                          <a:srgbClr val="000000"/>
                        </a:solidFill>
                        <a:effectLst/>
                        <a:latin typeface="Arial Black"/>
                      </a:endParaRPr>
                    </a:p>
                  </a:txBody>
                  <a:tcPr marL="6044" marR="6044" marT="6044" marB="0" anchor="ctr"/>
                </a:tc>
                <a:tc gridSpan="3">
                  <a:txBody>
                    <a:bodyPr/>
                    <a:lstStyle/>
                    <a:p>
                      <a:pPr algn="l" fontAlgn="ctr"/>
                      <a:r>
                        <a:rPr lang="en-US" sz="600" u="none" strike="noStrike">
                          <a:effectLst/>
                        </a:rPr>
                        <a:t> </a:t>
                      </a:r>
                      <a:endParaRPr lang="en-US" sz="600" b="1" i="0" u="none" strike="noStrike">
                        <a:solidFill>
                          <a:srgbClr val="0000FF"/>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45294">
                <a:tc>
                  <a:txBody>
                    <a:bodyPr/>
                    <a:lstStyle/>
                    <a:p>
                      <a:pPr algn="l" fontAlgn="ctr"/>
                      <a:r>
                        <a:rPr lang="en-US" sz="600" u="none" strike="noStrike">
                          <a:effectLst/>
                        </a:rPr>
                        <a:t>Country From</a:t>
                      </a:r>
                      <a:endParaRPr lang="en-US" sz="600" b="0" i="0" u="none" strike="noStrike">
                        <a:solidFill>
                          <a:srgbClr val="000000"/>
                        </a:solidFill>
                        <a:effectLst/>
                        <a:latin typeface="Arial Black"/>
                      </a:endParaRPr>
                    </a:p>
                  </a:txBody>
                  <a:tcPr marL="6044" marR="6044" marT="6044" marB="0" anchor="ctr"/>
                </a:tc>
                <a:tc>
                  <a:txBody>
                    <a:bodyPr/>
                    <a:lstStyle/>
                    <a:p>
                      <a:pPr algn="l" fontAlgn="ctr"/>
                      <a:r>
                        <a:rPr lang="en-US" sz="800" u="none" strike="noStrike">
                          <a:effectLst/>
                        </a:rPr>
                        <a:t> </a:t>
                      </a:r>
                      <a:endParaRPr lang="en-US" sz="800" b="0" i="0" u="none" strike="noStrike">
                        <a:solidFill>
                          <a:srgbClr val="0000FF"/>
                        </a:solidFill>
                        <a:effectLst/>
                        <a:latin typeface="Times New Roman"/>
                      </a:endParaRPr>
                    </a:p>
                  </a:txBody>
                  <a:tcPr marL="6044" marR="6044" marT="6044" marB="0" anchor="ctr"/>
                </a:tc>
                <a:tc>
                  <a:txBody>
                    <a:bodyPr/>
                    <a:lstStyle/>
                    <a:p>
                      <a:pPr algn="l" fontAlgn="ctr"/>
                      <a:r>
                        <a:rPr lang="en-US" sz="600" u="none" strike="noStrike">
                          <a:effectLst/>
                        </a:rPr>
                        <a:t>District From  </a:t>
                      </a:r>
                      <a:endParaRPr lang="en-US" sz="600" b="0" i="0" u="none" strike="noStrike">
                        <a:solidFill>
                          <a:srgbClr val="000000"/>
                        </a:solidFill>
                        <a:effectLst/>
                        <a:latin typeface="Arial Black"/>
                      </a:endParaRPr>
                    </a:p>
                  </a:txBody>
                  <a:tcPr marL="6044" marR="6044" marT="6044"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dirty="0">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07716">
                <a:tc gridSpan="4">
                  <a:txBody>
                    <a:bodyPr/>
                    <a:lstStyle/>
                    <a:p>
                      <a:pPr algn="l" fontAlgn="ctr"/>
                      <a:r>
                        <a:rPr lang="en-US" sz="1000" b="1" u="none" strike="noStrike" dirty="0">
                          <a:effectLst/>
                        </a:rPr>
                        <a:t>Host Rotary Club</a:t>
                      </a:r>
                      <a:endParaRPr lang="en-US" sz="1000" b="1" i="0" u="none" strike="noStrike" dirty="0">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ctr"/>
                      <a:r>
                        <a:rPr lang="en-US" sz="700" u="none" strike="noStrike">
                          <a:effectLst/>
                        </a:rPr>
                        <a:t>ESSEX District Number</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gridSpan="2">
                  <a:txBody>
                    <a:bodyPr/>
                    <a:lstStyle/>
                    <a:p>
                      <a:pPr algn="l" fontAlgn="ctr"/>
                      <a:r>
                        <a:rPr lang="en-US" sz="700" u="none" strike="noStrike">
                          <a:effectLst/>
                        </a:rPr>
                        <a:t> </a:t>
                      </a:r>
                      <a:endParaRPr lang="en-US" sz="700" b="1" i="0" u="none" strike="noStrike">
                        <a:solidFill>
                          <a:srgbClr val="0000FF"/>
                        </a:solidFill>
                        <a:effectLst/>
                        <a:latin typeface="Times New Roman"/>
                      </a:endParaRPr>
                    </a:p>
                  </a:txBody>
                  <a:tcPr marL="6044" marR="6044" marT="6044" marB="0" anchor="ctr"/>
                </a:tc>
                <a:tc hMerge="1">
                  <a:txBody>
                    <a:bodyPr/>
                    <a:lstStyle/>
                    <a:p>
                      <a:endParaRPr lang="en-US"/>
                    </a:p>
                  </a:txBody>
                  <a:tcPr/>
                </a:tc>
              </a:tr>
              <a:tr h="207716">
                <a:tc gridSpan="5">
                  <a:txBody>
                    <a:bodyPr/>
                    <a:lstStyle/>
                    <a:p>
                      <a:pPr algn="l" fontAlgn="ctr"/>
                      <a:r>
                        <a:rPr lang="en-US" sz="1000" b="1" u="none" strike="noStrike" dirty="0">
                          <a:effectLst/>
                        </a:rPr>
                        <a:t>Club Counselor   </a:t>
                      </a:r>
                      <a:endParaRPr lang="en-US" sz="1000" b="1" i="0" u="none" strike="noStrike" dirty="0">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9">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47779">
                <a:tc gridSpan="5">
                  <a:txBody>
                    <a:bodyPr/>
                    <a:lstStyle/>
                    <a:p>
                      <a:pPr algn="l" fontAlgn="ctr"/>
                      <a:r>
                        <a:rPr lang="en-US" sz="700" u="none" strike="noStrike">
                          <a:effectLst/>
                        </a:rPr>
                        <a:t>(Cannot be the host family)  </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47779">
                <a:tc gridSpan="2">
                  <a:txBody>
                    <a:bodyPr/>
                    <a:lstStyle/>
                    <a:p>
                      <a:pPr algn="l" fontAlgn="ctr"/>
                      <a:r>
                        <a:rPr lang="en-US" sz="700" u="none" strike="noStrike">
                          <a:effectLst/>
                        </a:rPr>
                        <a:t>Address</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12">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779">
                <a:tc gridSpan="2">
                  <a:txBody>
                    <a:bodyPr/>
                    <a:lstStyle/>
                    <a:p>
                      <a:pPr algn="l" fontAlgn="ctr"/>
                      <a:r>
                        <a:rPr lang="en-US" sz="700" u="none" strike="noStrike">
                          <a:effectLst/>
                        </a:rPr>
                        <a:t>City</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4">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State</a:t>
                      </a:r>
                      <a:endParaRPr lang="en-US" sz="700" b="0" i="0" u="none" strike="noStrike">
                        <a:solidFill>
                          <a:srgbClr val="000000"/>
                        </a:solidFill>
                        <a:effectLst/>
                        <a:latin typeface="Times New Roman"/>
                      </a:endParaRPr>
                    </a:p>
                  </a:txBody>
                  <a:tcPr marL="6044" marR="6044" marT="6044" marB="0" anchor="ctr"/>
                </a:tc>
                <a:tc gridSpan="3">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Zip</a:t>
                      </a:r>
                      <a:endParaRPr lang="en-US" sz="700" b="0" i="0" u="none" strike="noStrike">
                        <a:solidFill>
                          <a:srgbClr val="000000"/>
                        </a:solidFill>
                        <a:effectLst/>
                        <a:latin typeface="Times New Roman"/>
                      </a:endParaRPr>
                    </a:p>
                  </a:txBody>
                  <a:tcPr marL="6044" marR="6044" marT="6044" marB="0" anchor="ctr"/>
                </a:tc>
                <a:tc gridSpan="2">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a:txBody>
                    <a:bodyPr/>
                    <a:lstStyle/>
                    <a:p>
                      <a:pPr algn="l" fontAlgn="ctr"/>
                      <a:r>
                        <a:rPr lang="en-US" sz="700" u="none" strike="noStrike">
                          <a:effectLst/>
                        </a:rPr>
                        <a:t> </a:t>
                      </a:r>
                      <a:endParaRPr lang="en-US" sz="700" b="0" i="0" u="none" strike="noStrike">
                        <a:solidFill>
                          <a:srgbClr val="000000"/>
                        </a:solidFill>
                        <a:effectLst/>
                        <a:latin typeface="Times New Roman"/>
                      </a:endParaRPr>
                    </a:p>
                  </a:txBody>
                  <a:tcPr marL="6044" marR="6044" marT="6044" marB="0" anchor="ctr"/>
                </a:tc>
              </a:tr>
              <a:tr h="147779">
                <a:tc gridSpan="3">
                  <a:txBody>
                    <a:bodyPr/>
                    <a:lstStyle/>
                    <a:p>
                      <a:pPr algn="l" fontAlgn="ctr"/>
                      <a:r>
                        <a:rPr lang="en-US" sz="700" u="none" strike="noStrike">
                          <a:effectLst/>
                        </a:rPr>
                        <a:t>Telephone Home</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gridSpan="5">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700" u="none" strike="noStrike">
                          <a:effectLst/>
                        </a:rPr>
                        <a:t>Telephone Work</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4">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47779">
                <a:tc>
                  <a:txBody>
                    <a:bodyPr/>
                    <a:lstStyle/>
                    <a:p>
                      <a:pPr algn="l" fontAlgn="ctr"/>
                      <a:r>
                        <a:rPr lang="en-US" sz="700" u="none" strike="noStrike">
                          <a:effectLst/>
                        </a:rPr>
                        <a:t>E-mail</a:t>
                      </a:r>
                      <a:endParaRPr lang="en-US" sz="700" b="0" i="0" u="none" strike="noStrike">
                        <a:solidFill>
                          <a:srgbClr val="000000"/>
                        </a:solidFill>
                        <a:effectLst/>
                        <a:latin typeface="Times New Roman"/>
                      </a:endParaRPr>
                    </a:p>
                  </a:txBody>
                  <a:tcPr marL="6044" marR="6044" marT="6044" marB="0" anchor="ctr"/>
                </a:tc>
                <a:tc gridSpan="7">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700" u="none" strike="noStrike">
                          <a:effectLst/>
                        </a:rPr>
                        <a:t>Telephone Fax</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4">
                  <a:txBody>
                    <a:bodyPr/>
                    <a:lstStyle/>
                    <a:p>
                      <a:pPr algn="l" fontAlgn="ctr"/>
                      <a:r>
                        <a:rPr lang="en-US" sz="700" u="none" strike="noStrike">
                          <a:effectLst/>
                        </a:rPr>
                        <a:t> </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1876">
                <a:tc>
                  <a:txBody>
                    <a:bodyPr/>
                    <a:lstStyle/>
                    <a:p>
                      <a:pPr algn="l" fontAlgn="ctr"/>
                      <a:endParaRPr lang="en-US" sz="700" b="1"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07716">
                <a:tc gridSpan="4">
                  <a:txBody>
                    <a:bodyPr/>
                    <a:lstStyle/>
                    <a:p>
                      <a:pPr algn="l" fontAlgn="ctr"/>
                      <a:r>
                        <a:rPr lang="en-US" sz="1000" b="1" u="none" strike="noStrike" dirty="0">
                          <a:effectLst/>
                        </a:rPr>
                        <a:t>First Host Family</a:t>
                      </a:r>
                      <a:endParaRPr lang="en-US" sz="1000" b="1" i="0" u="none" strike="noStrike" dirty="0">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gridSpan="7">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4">
                  <a:txBody>
                    <a:bodyPr/>
                    <a:lstStyle/>
                    <a:p>
                      <a:pPr algn="l" fontAlgn="ctr"/>
                      <a:r>
                        <a:rPr lang="en-US" sz="700" u="none" strike="noStrike">
                          <a:effectLst/>
                        </a:rPr>
                        <a:t>Proper First and Last Name</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2">
                  <a:txBody>
                    <a:bodyPr/>
                    <a:lstStyle/>
                    <a:p>
                      <a:pPr algn="l" fontAlgn="ctr"/>
                      <a:r>
                        <a:rPr lang="en-US" sz="700" u="none" strike="noStrike">
                          <a:effectLst/>
                        </a:rPr>
                        <a:t>Address</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9">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2">
                  <a:txBody>
                    <a:bodyPr/>
                    <a:lstStyle/>
                    <a:p>
                      <a:pPr algn="l" fontAlgn="ctr"/>
                      <a:r>
                        <a:rPr lang="en-US" sz="700" u="none" strike="noStrike">
                          <a:effectLst/>
                        </a:rPr>
                        <a:t>City</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3">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State</a:t>
                      </a:r>
                      <a:endParaRPr lang="en-US" sz="700" b="0" i="0" u="none" strike="noStrike">
                        <a:solidFill>
                          <a:srgbClr val="000000"/>
                        </a:solidFill>
                        <a:effectLst/>
                        <a:latin typeface="Times New Roman"/>
                      </a:endParaRPr>
                    </a:p>
                  </a:txBody>
                  <a:tcPr marL="6044" marR="6044" marT="6044" marB="0" anchor="ctr"/>
                </a:tc>
                <a:tc gridSpan="2">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a:txBody>
                    <a:bodyPr/>
                    <a:lstStyle/>
                    <a:p>
                      <a:pPr algn="l" fontAlgn="ctr"/>
                      <a:r>
                        <a:rPr lang="en-US" sz="700" u="none" strike="noStrike">
                          <a:effectLst/>
                        </a:rPr>
                        <a:t>Zip</a:t>
                      </a:r>
                      <a:endParaRPr lang="en-US" sz="700" b="0"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 </a:t>
                      </a:r>
                      <a:endParaRPr lang="en-US" sz="700" b="0"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87632">
                <a:tc gridSpan="3">
                  <a:txBody>
                    <a:bodyPr/>
                    <a:lstStyle/>
                    <a:p>
                      <a:pPr algn="l" fontAlgn="ctr"/>
                      <a:r>
                        <a:rPr lang="en-US" sz="700" u="none" strike="noStrike">
                          <a:effectLst/>
                        </a:rPr>
                        <a:t>Telephone Home</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gridSpan="4">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Telephone Work</a:t>
                      </a:r>
                      <a:endParaRPr lang="en-US" sz="700" b="0" i="0" u="none" strike="noStrike">
                        <a:solidFill>
                          <a:srgbClr val="000000"/>
                        </a:solidFill>
                        <a:effectLst/>
                        <a:latin typeface="Times New Roman"/>
                      </a:endParaRPr>
                    </a:p>
                  </a:txBody>
                  <a:tcPr marL="6044" marR="6044" marT="6044" marB="0" anchor="ctr"/>
                </a:tc>
                <a:tc gridSpan="3">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87632">
                <a:tc>
                  <a:txBody>
                    <a:bodyPr/>
                    <a:lstStyle/>
                    <a:p>
                      <a:pPr algn="l" fontAlgn="ctr"/>
                      <a:r>
                        <a:rPr lang="en-US" sz="700" u="none" strike="noStrike">
                          <a:effectLst/>
                        </a:rPr>
                        <a:t>E-mail</a:t>
                      </a:r>
                      <a:endParaRPr lang="en-US" sz="700" b="0" i="0" u="none" strike="noStrike">
                        <a:solidFill>
                          <a:srgbClr val="000000"/>
                        </a:solidFill>
                        <a:effectLst/>
                        <a:latin typeface="Times New Roman"/>
                      </a:endParaRPr>
                    </a:p>
                  </a:txBody>
                  <a:tcPr marL="6044" marR="6044" marT="6044" marB="0" anchor="ctr"/>
                </a:tc>
                <a:tc gridSpan="6">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Telephone Fax</a:t>
                      </a:r>
                      <a:endParaRPr lang="en-US" sz="700" b="0" i="0" u="none" strike="noStrike">
                        <a:solidFill>
                          <a:srgbClr val="000000"/>
                        </a:solidFill>
                        <a:effectLst/>
                        <a:latin typeface="Times New Roman"/>
                      </a:endParaRPr>
                    </a:p>
                  </a:txBody>
                  <a:tcPr marL="6044" marR="6044" marT="6044" marB="0" anchor="ctr"/>
                </a:tc>
                <a:tc gridSpan="3">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a:txBody>
                    <a:bodyPr/>
                    <a:lstStyle/>
                    <a:p>
                      <a:pPr algn="ctr" fontAlgn="ctr"/>
                      <a:endParaRPr lang="en-US" sz="700" b="0"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607300">
                <a:tc>
                  <a:txBody>
                    <a:bodyPr/>
                    <a:lstStyle/>
                    <a:p>
                      <a:pPr algn="ctr" fontAlgn="ctr"/>
                      <a:r>
                        <a:rPr lang="en-US" sz="1000" b="1" u="none" strike="noStrike" dirty="0">
                          <a:solidFill>
                            <a:srgbClr val="FF0000"/>
                          </a:solidFill>
                          <a:effectLst/>
                        </a:rPr>
                        <a:t>MUST HAVE ALL INFORMATION BELOW</a:t>
                      </a:r>
                      <a:endParaRPr lang="en-US" sz="1000" b="1" i="0" u="none" strike="noStrike" dirty="0">
                        <a:solidFill>
                          <a:srgbClr val="FF0000"/>
                        </a:solidFill>
                        <a:effectLst/>
                        <a:latin typeface="Times New Roman"/>
                      </a:endParaRPr>
                    </a:p>
                  </a:txBody>
                  <a:tcPr marL="6044" marR="6044" marT="6044" marB="0" anchor="ctr"/>
                </a:tc>
                <a:tc>
                  <a:txBody>
                    <a:bodyPr/>
                    <a:lstStyle/>
                    <a:p>
                      <a:pPr algn="l" fontAlgn="b"/>
                      <a:endParaRPr lang="en-US" sz="1000" b="1" i="0" u="none" strike="noStrike" dirty="0">
                        <a:solidFill>
                          <a:srgbClr val="FF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dirty="0">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07716">
                <a:tc gridSpan="4">
                  <a:txBody>
                    <a:bodyPr/>
                    <a:lstStyle/>
                    <a:p>
                      <a:pPr algn="l" fontAlgn="ctr"/>
                      <a:r>
                        <a:rPr lang="en-US" sz="1000" b="1" u="none" strike="noStrike" dirty="0">
                          <a:effectLst/>
                        </a:rPr>
                        <a:t>Name of High School </a:t>
                      </a:r>
                      <a:endParaRPr lang="en-US" sz="1000" b="1" i="0" u="none" strike="noStrike" dirty="0">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4">
                  <a:txBody>
                    <a:bodyPr/>
                    <a:lstStyle/>
                    <a:p>
                      <a:pPr algn="l" fontAlgn="ctr"/>
                      <a:r>
                        <a:rPr lang="en-US" sz="700" u="none" strike="noStrike">
                          <a:effectLst/>
                        </a:rPr>
                        <a:t>School Address</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a:txBody>
                    <a:bodyPr/>
                    <a:lstStyle/>
                    <a:p>
                      <a:pPr algn="l" fontAlgn="ctr"/>
                      <a:r>
                        <a:rPr lang="en-US" sz="700" u="none" strike="noStrike">
                          <a:effectLst/>
                        </a:rPr>
                        <a:t>City</a:t>
                      </a:r>
                      <a:endParaRPr lang="en-US" sz="700" b="0" i="0" u="none" strike="noStrike">
                        <a:solidFill>
                          <a:srgbClr val="000000"/>
                        </a:solidFill>
                        <a:effectLst/>
                        <a:latin typeface="Times New Roman"/>
                      </a:endParaRPr>
                    </a:p>
                  </a:txBody>
                  <a:tcPr marL="6044" marR="6044" marT="6044" marB="0" anchor="ctr"/>
                </a:tc>
                <a:tc gridSpan="4">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a:effectLst/>
                        </a:rPr>
                        <a:t>State</a:t>
                      </a:r>
                      <a:endParaRPr lang="en-US" sz="700" b="0"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Zip</a:t>
                      </a:r>
                      <a:endParaRPr lang="en-US" sz="700" b="0"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3">
                  <a:txBody>
                    <a:bodyPr/>
                    <a:lstStyle/>
                    <a:p>
                      <a:pPr algn="l" fontAlgn="ctr"/>
                      <a:r>
                        <a:rPr lang="en-US" sz="700" u="none" strike="noStrike">
                          <a:effectLst/>
                        </a:rPr>
                        <a:t>Principal’s Full Name</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gridSpan="6">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gridSpan="2">
                  <a:txBody>
                    <a:bodyPr/>
                    <a:lstStyle/>
                    <a:p>
                      <a:pPr algn="l" fontAlgn="ctr"/>
                      <a:r>
                        <a:rPr lang="en-US" sz="700" u="none" strike="noStrike">
                          <a:effectLst/>
                        </a:rPr>
                        <a:t>School start date</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gridSpan="7">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ctr"/>
                      <a:endParaRPr lang="en-US" sz="700" b="0"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347570">
                <a:tc>
                  <a:txBody>
                    <a:bodyPr/>
                    <a:lstStyle/>
                    <a:p>
                      <a:pPr algn="l" fontAlgn="ctr"/>
                      <a:r>
                        <a:rPr lang="en-US" sz="1000" b="1" u="none" strike="noStrike" dirty="0">
                          <a:effectLst/>
                        </a:rPr>
                        <a:t>Name of Airport </a:t>
                      </a:r>
                      <a:r>
                        <a:rPr lang="en-US" sz="700" u="none" strike="noStrike" dirty="0">
                          <a:effectLst/>
                        </a:rPr>
                        <a:t>to arrive at</a:t>
                      </a:r>
                      <a:endParaRPr lang="en-US" sz="700" b="0" i="0" u="none" strike="noStrike" dirty="0">
                        <a:solidFill>
                          <a:srgbClr val="000000"/>
                        </a:solidFill>
                        <a:effectLst/>
                        <a:latin typeface="Times New Roman"/>
                      </a:endParaRPr>
                    </a:p>
                  </a:txBody>
                  <a:tcPr marL="6044" marR="6044" marT="6044" marB="0" anchor="ctr"/>
                </a:tc>
                <a:tc gridSpan="4">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245294">
                <a:tc gridSpan="2">
                  <a:txBody>
                    <a:bodyPr/>
                    <a:lstStyle/>
                    <a:p>
                      <a:pPr algn="l" fontAlgn="ctr"/>
                      <a:r>
                        <a:rPr lang="en-US" sz="700" u="none" strike="noStrike">
                          <a:effectLst/>
                        </a:rPr>
                        <a:t>The student should arrive between </a:t>
                      </a:r>
                      <a:endParaRPr lang="en-US" sz="700" b="0" i="0" u="none" strike="noStrike">
                        <a:solidFill>
                          <a:srgbClr val="000000"/>
                        </a:solidFill>
                        <a:effectLst/>
                        <a:latin typeface="Times New Roman"/>
                      </a:endParaRPr>
                    </a:p>
                  </a:txBody>
                  <a:tcPr marL="6044" marR="6044" marT="6044" marB="0" anchor="ctr"/>
                </a:tc>
                <a:tc hMerge="1">
                  <a:txBody>
                    <a:bodyPr/>
                    <a:lstStyle/>
                    <a:p>
                      <a:endParaRPr lang="en-US"/>
                    </a:p>
                  </a:txBody>
                  <a:tcPr/>
                </a:tc>
                <a:tc>
                  <a:txBody>
                    <a:bodyPr/>
                    <a:lstStyle/>
                    <a:p>
                      <a:pPr algn="l" fontAlgn="ctr"/>
                      <a:r>
                        <a:rPr lang="en-US" sz="700" u="none" strike="noStrike">
                          <a:effectLst/>
                        </a:rPr>
                        <a:t> </a:t>
                      </a:r>
                      <a:endParaRPr lang="en-US" sz="700" b="1" i="0" u="none" strike="noStrike">
                        <a:solidFill>
                          <a:srgbClr val="FF0000"/>
                        </a:solidFill>
                        <a:effectLst/>
                        <a:latin typeface="Times New Roman"/>
                      </a:endParaRPr>
                    </a:p>
                  </a:txBody>
                  <a:tcPr marL="6044" marR="6044" marT="6044" marB="0" anchor="ctr"/>
                </a:tc>
                <a:tc>
                  <a:txBody>
                    <a:bodyPr/>
                    <a:lstStyle/>
                    <a:p>
                      <a:pPr algn="l" fontAlgn="ctr"/>
                      <a:r>
                        <a:rPr lang="en-US" sz="700" u="none" strike="noStrike">
                          <a:effectLst/>
                        </a:rPr>
                        <a:t>and no later than </a:t>
                      </a:r>
                      <a:endParaRPr lang="en-US" sz="700" b="0" i="0" u="none" strike="noStrike">
                        <a:solidFill>
                          <a:srgbClr val="000000"/>
                        </a:solidFill>
                        <a:effectLst/>
                        <a:latin typeface="Times New Roman"/>
                      </a:endParaRPr>
                    </a:p>
                  </a:txBody>
                  <a:tcPr marL="6044" marR="6044" marT="6044" marB="0" anchor="ctr"/>
                </a:tc>
                <a:tc>
                  <a:txBody>
                    <a:bodyPr/>
                    <a:lstStyle/>
                    <a:p>
                      <a:pPr algn="l" fontAlgn="ctr"/>
                      <a:r>
                        <a:rPr lang="en-US" sz="700" u="none" strike="noStrike">
                          <a:effectLst/>
                        </a:rPr>
                        <a:t> </a:t>
                      </a:r>
                      <a:endParaRPr lang="en-US" sz="700" b="1"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r>
              <a:tr h="147779">
                <a:tc>
                  <a:txBody>
                    <a:bodyPr/>
                    <a:lstStyle/>
                    <a:p>
                      <a:pPr algn="l" fontAlgn="ctr"/>
                      <a:endParaRPr lang="en-US" sz="600" b="0" i="0" u="none" strike="noStrike">
                        <a:solidFill>
                          <a:srgbClr val="000000"/>
                        </a:solidFill>
                        <a:effectLst/>
                        <a:latin typeface="Times New Roman"/>
                      </a:endParaRPr>
                    </a:p>
                  </a:txBody>
                  <a:tcPr marL="6044" marR="6044" marT="6044" marB="0" anchor="ctr"/>
                </a:tc>
                <a:tc>
                  <a:txBody>
                    <a:bodyPr/>
                    <a:lstStyle/>
                    <a:p>
                      <a:pPr algn="l" fontAlgn="ctr"/>
                      <a:endParaRPr lang="en-US" sz="600" b="0" i="0" u="none" strike="noStrike" dirty="0">
                        <a:solidFill>
                          <a:srgbClr val="000000"/>
                        </a:solidFill>
                        <a:effectLst/>
                        <a:latin typeface="Times New Roman"/>
                      </a:endParaRPr>
                    </a:p>
                  </a:txBody>
                  <a:tcPr marL="6044" marR="6044" marT="6044" marB="0" anchor="ctr"/>
                </a:tc>
                <a:tc>
                  <a:txBody>
                    <a:bodyPr/>
                    <a:lstStyle/>
                    <a:p>
                      <a:pPr algn="l" fontAlgn="ctr"/>
                      <a:endParaRPr lang="en-US" sz="600" b="0" i="0" u="none" strike="noStrike">
                        <a:solidFill>
                          <a:srgbClr val="000000"/>
                        </a:solidFill>
                        <a:effectLst/>
                        <a:latin typeface="Times New Roman"/>
                      </a:endParaRPr>
                    </a:p>
                  </a:txBody>
                  <a:tcPr marL="6044" marR="6044" marT="6044" marB="0" anchor="ctr"/>
                </a:tc>
                <a:tc>
                  <a:txBody>
                    <a:bodyPr/>
                    <a:lstStyle/>
                    <a:p>
                      <a:pPr algn="l" fontAlgn="ctr"/>
                      <a:endParaRPr lang="en-US" sz="600" b="0" i="0" u="none" strike="noStrike">
                        <a:solidFill>
                          <a:srgbClr val="000000"/>
                        </a:solidFill>
                        <a:effectLst/>
                        <a:latin typeface="Times New Roman"/>
                      </a:endParaRPr>
                    </a:p>
                  </a:txBody>
                  <a:tcPr marL="6044" marR="6044" marT="6044" marB="0" anchor="ctr"/>
                </a:tc>
                <a:tc>
                  <a:txBody>
                    <a:bodyPr/>
                    <a:lstStyle/>
                    <a:p>
                      <a:pPr algn="l" fontAlgn="ctr"/>
                      <a:endParaRPr lang="en-US" sz="600" b="0" i="0" u="none" strike="noStrike">
                        <a:solidFill>
                          <a:srgbClr val="000000"/>
                        </a:solidFill>
                        <a:effectLst/>
                        <a:latin typeface="Times New Roman"/>
                      </a:endParaRPr>
                    </a:p>
                  </a:txBody>
                  <a:tcPr marL="6044" marR="6044" marT="6044" marB="0" anchor="ctr"/>
                </a:tc>
                <a:tc>
                  <a:txBody>
                    <a:bodyPr/>
                    <a:lstStyle/>
                    <a:p>
                      <a:pPr algn="l" fontAlgn="b"/>
                      <a:endParaRPr lang="en-US" sz="700" b="0" i="0" u="none" strike="noStrike" dirty="0">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a:solidFill>
                          <a:srgbClr val="000000"/>
                        </a:solidFill>
                        <a:effectLst/>
                        <a:latin typeface="Calibri"/>
                      </a:endParaRPr>
                    </a:p>
                  </a:txBody>
                  <a:tcPr marL="6044" marR="6044" marT="6044" marB="0" anchor="b"/>
                </a:tc>
                <a:tc>
                  <a:txBody>
                    <a:bodyPr/>
                    <a:lstStyle/>
                    <a:p>
                      <a:pPr algn="l" fontAlgn="b"/>
                      <a:endParaRPr lang="en-US" sz="700" b="0" i="0" u="none" strike="noStrike" dirty="0">
                        <a:solidFill>
                          <a:srgbClr val="000000"/>
                        </a:solidFill>
                        <a:effectLst/>
                        <a:latin typeface="Calibri"/>
                      </a:endParaRPr>
                    </a:p>
                  </a:txBody>
                  <a:tcPr marL="6044" marR="6044" marT="6044" marB="0" anchor="b"/>
                </a:tc>
              </a:tr>
            </a:tbl>
          </a:graphicData>
        </a:graphic>
      </p:graphicFrame>
      <p:sp>
        <p:nvSpPr>
          <p:cNvPr id="3" name="TextBox 2"/>
          <p:cNvSpPr txBox="1"/>
          <p:nvPr/>
        </p:nvSpPr>
        <p:spPr>
          <a:xfrm>
            <a:off x="5410200" y="272534"/>
            <a:ext cx="3200400" cy="369332"/>
          </a:xfrm>
          <a:prstGeom prst="rect">
            <a:avLst/>
          </a:prstGeom>
          <a:noFill/>
        </p:spPr>
        <p:txBody>
          <a:bodyPr wrap="square" rtlCol="0">
            <a:spAutoFit/>
          </a:bodyPr>
          <a:lstStyle/>
          <a:p>
            <a:r>
              <a:rPr lang="en-US" b="1" dirty="0" smtClean="0">
                <a:solidFill>
                  <a:srgbClr val="FF0000"/>
                </a:solidFill>
              </a:rPr>
              <a:t>Hosting Form</a:t>
            </a:r>
            <a:endParaRPr lang="en-US" b="1" dirty="0">
              <a:solidFill>
                <a:srgbClr val="FF0000"/>
              </a:solidFill>
            </a:endParaRPr>
          </a:p>
        </p:txBody>
      </p:sp>
    </p:spTree>
    <p:extLst>
      <p:ext uri="{BB962C8B-B14F-4D97-AF65-F5344CB8AC3E}">
        <p14:creationId xmlns:p14="http://schemas.microsoft.com/office/powerpoint/2010/main" val="72586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2784</Words>
  <Application>Microsoft Office PowerPoint</Application>
  <PresentationFormat>On-screen Show (4:3)</PresentationFormat>
  <Paragraphs>1012</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Bitmap Image</vt:lpstr>
      <vt:lpstr>PowerPoint Presentation</vt:lpstr>
      <vt:lpstr>Annual Background Checks</vt:lpstr>
      <vt:lpstr>DoS Annual Testing</vt:lpstr>
      <vt:lpstr>Complete All Inbound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 All Inbound Forms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Bronson</dc:creator>
  <cp:lastModifiedBy>Dan Bronson</cp:lastModifiedBy>
  <cp:revision>74</cp:revision>
  <dcterms:created xsi:type="dcterms:W3CDTF">2012-06-30T15:01:17Z</dcterms:created>
  <dcterms:modified xsi:type="dcterms:W3CDTF">2012-07-19T18:39:37Z</dcterms:modified>
</cp:coreProperties>
</file>